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60" r:id="rId4"/>
    <p:sldId id="268" r:id="rId5"/>
    <p:sldId id="256" r:id="rId6"/>
    <p:sldId id="257" r:id="rId7"/>
    <p:sldId id="270" r:id="rId8"/>
    <p:sldId id="272" r:id="rId9"/>
    <p:sldId id="271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8949D-BE68-471E-B383-F9310AAF1C8E}" v="1" dt="2026-05-18T13:40:04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e Broekman" userId="1a0f729a389d0f92" providerId="LiveId" clId="{C686B6CC-25BC-4528-80C6-B932C1706539}"/>
    <pc:docChg chg="undo custSel addSld delSld modSld sldOrd">
      <pc:chgData name="Leanne Broekman" userId="1a0f729a389d0f92" providerId="LiveId" clId="{C686B6CC-25BC-4528-80C6-B932C1706539}" dt="2026-05-18T13:50:51.520" v="4392" actId="255"/>
      <pc:docMkLst>
        <pc:docMk/>
      </pc:docMkLst>
      <pc:sldChg chg="modSp mod">
        <pc:chgData name="Leanne Broekman" userId="1a0f729a389d0f92" providerId="LiveId" clId="{C686B6CC-25BC-4528-80C6-B932C1706539}" dt="2026-05-11T14:03:26.206" v="1269" actId="255"/>
        <pc:sldMkLst>
          <pc:docMk/>
          <pc:sldMk cId="4145314891" sldId="256"/>
        </pc:sldMkLst>
        <pc:spChg chg="mod">
          <ac:chgData name="Leanne Broekman" userId="1a0f729a389d0f92" providerId="LiveId" clId="{C686B6CC-25BC-4528-80C6-B932C1706539}" dt="2026-05-11T14:03:26.206" v="1269" actId="255"/>
          <ac:spMkLst>
            <pc:docMk/>
            <pc:sldMk cId="4145314891" sldId="256"/>
            <ac:spMk id="6" creationId="{FD04D9DF-A6B9-0E36-54F5-669E1D78545E}"/>
          </ac:spMkLst>
        </pc:spChg>
      </pc:sldChg>
      <pc:sldChg chg="modSp mod">
        <pc:chgData name="Leanne Broekman" userId="1a0f729a389d0f92" providerId="LiveId" clId="{C686B6CC-25BC-4528-80C6-B932C1706539}" dt="2026-05-18T13:47:51.028" v="4390" actId="1076"/>
        <pc:sldMkLst>
          <pc:docMk/>
          <pc:sldMk cId="2884864647" sldId="257"/>
        </pc:sldMkLst>
        <pc:spChg chg="mod">
          <ac:chgData name="Leanne Broekman" userId="1a0f729a389d0f92" providerId="LiveId" clId="{C686B6CC-25BC-4528-80C6-B932C1706539}" dt="2026-05-11T14:03:49.105" v="1271" actId="1076"/>
          <ac:spMkLst>
            <pc:docMk/>
            <pc:sldMk cId="2884864647" sldId="257"/>
            <ac:spMk id="2" creationId="{8DA9494C-55E8-74D9-BC1E-300ABEFDBB6D}"/>
          </ac:spMkLst>
        </pc:spChg>
        <pc:picChg chg="mod">
          <ac:chgData name="Leanne Broekman" userId="1a0f729a389d0f92" providerId="LiveId" clId="{C686B6CC-25BC-4528-80C6-B932C1706539}" dt="2026-05-18T13:47:51.028" v="4390" actId="1076"/>
          <ac:picMkLst>
            <pc:docMk/>
            <pc:sldMk cId="2884864647" sldId="257"/>
            <ac:picMk id="7" creationId="{085B8D71-56DF-7971-73AC-299DDA207576}"/>
          </ac:picMkLst>
        </pc:picChg>
      </pc:sldChg>
      <pc:sldChg chg="modSp mod">
        <pc:chgData name="Leanne Broekman" userId="1a0f729a389d0f92" providerId="LiveId" clId="{C686B6CC-25BC-4528-80C6-B932C1706539}" dt="2026-05-18T13:27:19.486" v="4140" actId="20577"/>
        <pc:sldMkLst>
          <pc:docMk/>
          <pc:sldMk cId="1740084580" sldId="260"/>
        </pc:sldMkLst>
        <pc:spChg chg="mod">
          <ac:chgData name="Leanne Broekman" userId="1a0f729a389d0f92" providerId="LiveId" clId="{C686B6CC-25BC-4528-80C6-B932C1706539}" dt="2026-05-18T13:27:19.486" v="4140" actId="20577"/>
          <ac:spMkLst>
            <pc:docMk/>
            <pc:sldMk cId="1740084580" sldId="260"/>
            <ac:spMk id="3" creationId="{FBEF5289-F142-547B-AD5E-A8582CD098D3}"/>
          </ac:spMkLst>
        </pc:spChg>
      </pc:sldChg>
      <pc:sldChg chg="addSp delSp modSp mod">
        <pc:chgData name="Leanne Broekman" userId="1a0f729a389d0f92" providerId="LiveId" clId="{C686B6CC-25BC-4528-80C6-B932C1706539}" dt="2026-05-13T07:31:52.833" v="3512" actId="20577"/>
        <pc:sldMkLst>
          <pc:docMk/>
          <pc:sldMk cId="1436640292" sldId="262"/>
        </pc:sldMkLst>
        <pc:spChg chg="add del mod">
          <ac:chgData name="Leanne Broekman" userId="1a0f729a389d0f92" providerId="LiveId" clId="{C686B6CC-25BC-4528-80C6-B932C1706539}" dt="2026-05-13T07:31:52.833" v="3512" actId="20577"/>
          <ac:spMkLst>
            <pc:docMk/>
            <pc:sldMk cId="1436640292" sldId="262"/>
            <ac:spMk id="2" creationId="{1036D687-E7BC-4040-43C9-1E472CE74079}"/>
          </ac:spMkLst>
        </pc:spChg>
        <pc:spChg chg="mod">
          <ac:chgData name="Leanne Broekman" userId="1a0f729a389d0f92" providerId="LiveId" clId="{C686B6CC-25BC-4528-80C6-B932C1706539}" dt="2026-05-12T11:06:28.353" v="3492" actId="114"/>
          <ac:spMkLst>
            <pc:docMk/>
            <pc:sldMk cId="1436640292" sldId="262"/>
            <ac:spMk id="3" creationId="{C2D216DE-3771-7642-D3A0-761C8B4F588C}"/>
          </ac:spMkLst>
        </pc:spChg>
      </pc:sldChg>
      <pc:sldChg chg="addSp delSp modSp mod ord">
        <pc:chgData name="Leanne Broekman" userId="1a0f729a389d0f92" providerId="LiveId" clId="{C686B6CC-25BC-4528-80C6-B932C1706539}" dt="2026-05-18T13:50:30.882" v="4391" actId="255"/>
        <pc:sldMkLst>
          <pc:docMk/>
          <pc:sldMk cId="2857956059" sldId="266"/>
        </pc:sldMkLst>
        <pc:spChg chg="add del mod">
          <ac:chgData name="Leanne Broekman" userId="1a0f729a389d0f92" providerId="LiveId" clId="{C686B6CC-25BC-4528-80C6-B932C1706539}" dt="2026-05-18T13:50:30.882" v="4391" actId="255"/>
          <ac:spMkLst>
            <pc:docMk/>
            <pc:sldMk cId="2857956059" sldId="266"/>
            <ac:spMk id="2" creationId="{793D629D-91BA-86B9-B8CF-8B971D02748A}"/>
          </ac:spMkLst>
        </pc:spChg>
      </pc:sldChg>
      <pc:sldChg chg="modSp mod">
        <pc:chgData name="Leanne Broekman" userId="1a0f729a389d0f92" providerId="LiveId" clId="{C686B6CC-25BC-4528-80C6-B932C1706539}" dt="2026-05-12T09:41:30.174" v="1625" actId="20577"/>
        <pc:sldMkLst>
          <pc:docMk/>
          <pc:sldMk cId="4117794026" sldId="268"/>
        </pc:sldMkLst>
        <pc:spChg chg="mod">
          <ac:chgData name="Leanne Broekman" userId="1a0f729a389d0f92" providerId="LiveId" clId="{C686B6CC-25BC-4528-80C6-B932C1706539}" dt="2026-05-12T09:41:30.174" v="1625" actId="20577"/>
          <ac:spMkLst>
            <pc:docMk/>
            <pc:sldMk cId="4117794026" sldId="268"/>
            <ac:spMk id="3" creationId="{10F71202-9E60-DB94-4CC1-F3A424FD096B}"/>
          </ac:spMkLst>
        </pc:spChg>
      </pc:sldChg>
      <pc:sldChg chg="addSp modSp add mod">
        <pc:chgData name="Leanne Broekman" userId="1a0f729a389d0f92" providerId="LiveId" clId="{C686B6CC-25BC-4528-80C6-B932C1706539}" dt="2026-05-18T13:44:22.069" v="4309" actId="20577"/>
        <pc:sldMkLst>
          <pc:docMk/>
          <pc:sldMk cId="28148231" sldId="270"/>
        </pc:sldMkLst>
        <pc:spChg chg="mod">
          <ac:chgData name="Leanne Broekman" userId="1a0f729a389d0f92" providerId="LiveId" clId="{C686B6CC-25BC-4528-80C6-B932C1706539}" dt="2026-05-18T13:44:22.069" v="4309" actId="20577"/>
          <ac:spMkLst>
            <pc:docMk/>
            <pc:sldMk cId="28148231" sldId="270"/>
            <ac:spMk id="2" creationId="{925EF8C6-4BEC-6E22-E512-CE6A175394E5}"/>
          </ac:spMkLst>
        </pc:spChg>
        <pc:spChg chg="add mod">
          <ac:chgData name="Leanne Broekman" userId="1a0f729a389d0f92" providerId="LiveId" clId="{C686B6CC-25BC-4528-80C6-B932C1706539}" dt="2026-05-11T13:50:36.494" v="1077" actId="12"/>
          <ac:spMkLst>
            <pc:docMk/>
            <pc:sldMk cId="28148231" sldId="270"/>
            <ac:spMk id="3" creationId="{0EC9C6C4-6EB7-2294-9EF1-6E3228E7FDD2}"/>
          </ac:spMkLst>
        </pc:spChg>
      </pc:sldChg>
      <pc:sldChg chg="addSp delSp modSp add mod">
        <pc:chgData name="Leanne Broekman" userId="1a0f729a389d0f92" providerId="LiveId" clId="{C686B6CC-25BC-4528-80C6-B932C1706539}" dt="2026-05-18T13:46:56.161" v="4389" actId="20577"/>
        <pc:sldMkLst>
          <pc:docMk/>
          <pc:sldMk cId="3977065719" sldId="271"/>
        </pc:sldMkLst>
        <pc:spChg chg="mod">
          <ac:chgData name="Leanne Broekman" userId="1a0f729a389d0f92" providerId="LiveId" clId="{C686B6CC-25BC-4528-80C6-B932C1706539}" dt="2026-05-18T13:46:56.161" v="4389" actId="20577"/>
          <ac:spMkLst>
            <pc:docMk/>
            <pc:sldMk cId="3977065719" sldId="271"/>
            <ac:spMk id="2" creationId="{544A9DB2-42A7-9897-C377-78E4B428F694}"/>
          </ac:spMkLst>
        </pc:spChg>
        <pc:spChg chg="mod">
          <ac:chgData name="Leanne Broekman" userId="1a0f729a389d0f92" providerId="LiveId" clId="{C686B6CC-25BC-4528-80C6-B932C1706539}" dt="2026-05-18T13:42:15.878" v="4221" actId="1076"/>
          <ac:spMkLst>
            <pc:docMk/>
            <pc:sldMk cId="3977065719" sldId="271"/>
            <ac:spMk id="3" creationId="{A153649C-EDBE-1E68-837C-9DEA9198AA52}"/>
          </ac:spMkLst>
        </pc:spChg>
        <pc:spChg chg="add mod">
          <ac:chgData name="Leanne Broekman" userId="1a0f729a389d0f92" providerId="LiveId" clId="{C686B6CC-25BC-4528-80C6-B932C1706539}" dt="2026-05-18T13:42:21.334" v="4222" actId="1076"/>
          <ac:spMkLst>
            <pc:docMk/>
            <pc:sldMk cId="3977065719" sldId="271"/>
            <ac:spMk id="4" creationId="{BF0FD1A3-0251-D09F-9B16-D2E9B1EEC99F}"/>
          </ac:spMkLst>
        </pc:spChg>
      </pc:sldChg>
      <pc:sldChg chg="addSp delSp modSp add mod">
        <pc:chgData name="Leanne Broekman" userId="1a0f729a389d0f92" providerId="LiveId" clId="{C686B6CC-25BC-4528-80C6-B932C1706539}" dt="2026-05-18T13:39:18.446" v="4177" actId="1076"/>
        <pc:sldMkLst>
          <pc:docMk/>
          <pc:sldMk cId="1920679398" sldId="272"/>
        </pc:sldMkLst>
        <pc:spChg chg="mod">
          <ac:chgData name="Leanne Broekman" userId="1a0f729a389d0f92" providerId="LiveId" clId="{C686B6CC-25BC-4528-80C6-B932C1706539}" dt="2026-05-18T13:39:09.508" v="4175" actId="20577"/>
          <ac:spMkLst>
            <pc:docMk/>
            <pc:sldMk cId="1920679398" sldId="272"/>
            <ac:spMk id="2" creationId="{ABA78530-C6AF-6A20-FA9D-441C27F7E552}"/>
          </ac:spMkLst>
        </pc:spChg>
        <pc:picChg chg="add mod">
          <ac:chgData name="Leanne Broekman" userId="1a0f729a389d0f92" providerId="LiveId" clId="{C686B6CC-25BC-4528-80C6-B932C1706539}" dt="2026-05-18T13:39:18.446" v="4177" actId="1076"/>
          <ac:picMkLst>
            <pc:docMk/>
            <pc:sldMk cId="1920679398" sldId="272"/>
            <ac:picMk id="4" creationId="{B919CFAB-B2DC-7D90-7D03-44650A106230}"/>
          </ac:picMkLst>
        </pc:picChg>
        <pc:picChg chg="add del mod">
          <ac:chgData name="Leanne Broekman" userId="1a0f729a389d0f92" providerId="LiveId" clId="{C686B6CC-25BC-4528-80C6-B932C1706539}" dt="2026-05-18T13:35:10.538" v="4141" actId="478"/>
          <ac:picMkLst>
            <pc:docMk/>
            <pc:sldMk cId="1920679398" sldId="272"/>
            <ac:picMk id="9" creationId="{32826C3F-1FC0-FC5D-1C58-E096A1E3CD93}"/>
          </ac:picMkLst>
        </pc:picChg>
      </pc:sldChg>
      <pc:sldChg chg="modSp add mod">
        <pc:chgData name="Leanne Broekman" userId="1a0f729a389d0f92" providerId="LiveId" clId="{C686B6CC-25BC-4528-80C6-B932C1706539}" dt="2026-05-18T13:50:51.520" v="4392" actId="255"/>
        <pc:sldMkLst>
          <pc:docMk/>
          <pc:sldMk cId="1802550386" sldId="273"/>
        </pc:sldMkLst>
        <pc:spChg chg="mod">
          <ac:chgData name="Leanne Broekman" userId="1a0f729a389d0f92" providerId="LiveId" clId="{C686B6CC-25BC-4528-80C6-B932C1706539}" dt="2026-05-18T13:50:51.520" v="4392" actId="255"/>
          <ac:spMkLst>
            <pc:docMk/>
            <pc:sldMk cId="1802550386" sldId="273"/>
            <ac:spMk id="2" creationId="{608D854E-6E69-8DDD-610C-862BC41E8F2D}"/>
          </ac:spMkLst>
        </pc:spChg>
        <pc:spChg chg="mod">
          <ac:chgData name="Leanne Broekman" userId="1a0f729a389d0f92" providerId="LiveId" clId="{C686B6CC-25BC-4528-80C6-B932C1706539}" dt="2026-05-18T13:43:16.687" v="4267" actId="20577"/>
          <ac:spMkLst>
            <pc:docMk/>
            <pc:sldMk cId="1802550386" sldId="273"/>
            <ac:spMk id="3" creationId="{93893206-C076-1C29-F1EE-5E148EDBDF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1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13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3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04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3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61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48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86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99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96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18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A607FA-9ECB-4041-8FA6-A3690463A359}" type="datetimeFigureOut">
              <a:rPr lang="nl-NL" smtClean="0"/>
              <a:t>13-5-2026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E62F065-2DEA-4174-9B89-4D9CFEE17C8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4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36D687-E7BC-4040-43C9-1E472CE7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858" y="3687097"/>
            <a:ext cx="5321062" cy="1632254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nl-NL" sz="4600" b="1" i="0" dirty="0">
                <a:solidFill>
                  <a:schemeClr val="accent1"/>
                </a:solidFill>
                <a:effectLst/>
              </a:rPr>
              <a:t>Samenwerken aan inclusie voor het jonge kind</a:t>
            </a:r>
            <a:br>
              <a:rPr lang="nl-NL" sz="4600" b="1" i="0" dirty="0">
                <a:solidFill>
                  <a:schemeClr val="bg1"/>
                </a:solidFill>
                <a:effectLst/>
              </a:rPr>
            </a:br>
            <a:br>
              <a:rPr lang="nl-NL" sz="3200" dirty="0">
                <a:solidFill>
                  <a:srgbClr val="FFFFFF"/>
                </a:solidFill>
              </a:rPr>
            </a:br>
            <a:br>
              <a:rPr lang="nl-NL" sz="3200" dirty="0">
                <a:solidFill>
                  <a:srgbClr val="FFFFFF"/>
                </a:solidFill>
              </a:rPr>
            </a:br>
            <a:br>
              <a:rPr lang="nl-NL" sz="3200" dirty="0">
                <a:solidFill>
                  <a:srgbClr val="FFFFFF"/>
                </a:solidFill>
              </a:rPr>
            </a:br>
            <a:br>
              <a:rPr lang="nl-NL" sz="3200" dirty="0">
                <a:solidFill>
                  <a:srgbClr val="FFFFFF"/>
                </a:solidFill>
              </a:rPr>
            </a:br>
            <a:endParaRPr lang="nl-NL" sz="3200" dirty="0">
              <a:solidFill>
                <a:srgbClr val="FFFFFF"/>
              </a:solidFill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216DE-3771-7642-D3A0-761C8B4F5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968535"/>
            <a:ext cx="4253570" cy="393192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Onderwijsnetwerk 19 mei  </a:t>
            </a:r>
          </a:p>
          <a:p>
            <a:r>
              <a:rPr lang="nl-NL" dirty="0">
                <a:solidFill>
                  <a:srgbClr val="FFFFFF"/>
                </a:solidFill>
              </a:rPr>
              <a:t>Leanne Broekman &amp; Sylvia Leijnse</a:t>
            </a:r>
          </a:p>
          <a:p>
            <a:r>
              <a:rPr lang="nl-NL" dirty="0">
                <a:solidFill>
                  <a:srgbClr val="FFFFFF"/>
                </a:solidFill>
              </a:rPr>
              <a:t>19 mei 2026</a:t>
            </a:r>
          </a:p>
        </p:txBody>
      </p:sp>
    </p:spTree>
    <p:extLst>
      <p:ext uri="{BB962C8B-B14F-4D97-AF65-F5344CB8AC3E}">
        <p14:creationId xmlns:p14="http://schemas.microsoft.com/office/powerpoint/2010/main" val="143664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779A9-1C6B-3B24-A4C2-53185C703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D854E-6E69-8DDD-610C-862BC41E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Terugkoppeling: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893206-C076-1C29-F1EE-5E148EDB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3" y="2084832"/>
            <a:ext cx="9720073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pPr lvl="0"/>
            <a:r>
              <a:rPr lang="nl-NL" sz="2800" dirty="0"/>
              <a:t>Wat nemen we mee?</a:t>
            </a:r>
          </a:p>
          <a:p>
            <a:pPr lvl="0"/>
            <a:endParaRPr lang="nl-NL" sz="2800" dirty="0"/>
          </a:p>
          <a:p>
            <a:pPr lvl="2"/>
            <a:r>
              <a:rPr lang="nl-NL" sz="2400" dirty="0"/>
              <a:t>Wat gaat goed en hoe kunnen we hier op voortbouwen?</a:t>
            </a:r>
          </a:p>
          <a:p>
            <a:pPr lvl="2"/>
            <a:r>
              <a:rPr lang="nl-NL" sz="2400" dirty="0"/>
              <a:t>Wat verdient aandacht? Wat zou je hierin anders willen zien?</a:t>
            </a:r>
          </a:p>
          <a:p>
            <a:pPr lvl="2"/>
            <a:r>
              <a:rPr lang="nl-NL" sz="2400" dirty="0"/>
              <a:t>Wat heb je nodig om hiermee aan de slag te kunnen?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25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DC4C8-9F8A-9F99-51B1-2A47EF98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D629D-91BA-86B9-B8CF-8B971D02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72" y="3429000"/>
            <a:ext cx="8186753" cy="2126226"/>
          </a:xfrm>
        </p:spPr>
        <p:txBody>
          <a:bodyPr>
            <a:noAutofit/>
          </a:bodyPr>
          <a:lstStyle/>
          <a:p>
            <a:br>
              <a:rPr lang="nl-NL" sz="6000" dirty="0">
                <a:solidFill>
                  <a:schemeClr val="tx1"/>
                </a:solidFill>
              </a:rPr>
            </a:br>
            <a:br>
              <a:rPr lang="nl-NL" sz="6000" dirty="0">
                <a:solidFill>
                  <a:schemeClr val="tx1"/>
                </a:solidFill>
              </a:rPr>
            </a:br>
            <a:r>
              <a:rPr lang="nl-NL" sz="4000" dirty="0">
                <a:solidFill>
                  <a:schemeClr val="tx1"/>
                </a:solidFill>
              </a:rPr>
              <a:t>Vandaag:</a:t>
            </a:r>
            <a:br>
              <a:rPr lang="nl-NL" sz="6000" dirty="0">
                <a:solidFill>
                  <a:schemeClr val="tx1"/>
                </a:solidFill>
              </a:rPr>
            </a:br>
            <a:br>
              <a:rPr lang="nl-NL" sz="72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1) ontwikkelingen rondom (inclusie) en het Jonge Kind</a:t>
            </a:r>
            <a:br>
              <a:rPr lang="nl-NL" sz="2400" dirty="0">
                <a:solidFill>
                  <a:schemeClr val="tx1"/>
                </a:solidFill>
              </a:rPr>
            </a:b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2) Samenwerken aan meer inclusie voor het jonge Kind: De levenslijn als instrument</a:t>
            </a: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 </a:t>
            </a: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3) De Levenslijn toegepast op het Almeerse Jonge Kind</a:t>
            </a:r>
            <a:br>
              <a:rPr lang="nl-NL" sz="2400" dirty="0">
                <a:solidFill>
                  <a:schemeClr val="tx1"/>
                </a:solidFill>
              </a:rPr>
            </a:b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4) Samen aan de slag:</a:t>
            </a: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-Verder uitwerken van de Almeerse Levenslijn voor het Jonge Kind</a:t>
            </a: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-Wat loopt er al goed (in de samenwerking?)</a:t>
            </a: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-Wat kunnen we verbeteren? En waarop hebben we nog geen zicht?</a:t>
            </a:r>
            <a:br>
              <a:rPr lang="nl-NL" sz="2400" dirty="0">
                <a:solidFill>
                  <a:schemeClr val="tx1"/>
                </a:solidFill>
              </a:rPr>
            </a:b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5) Plenaire afsluiting: wat nemen we </a:t>
            </a:r>
            <a:r>
              <a:rPr lang="nl-NL" sz="2400" dirty="0" err="1">
                <a:solidFill>
                  <a:schemeClr val="tx1"/>
                </a:solidFill>
              </a:rPr>
              <a:t>mee?</a:t>
            </a:r>
            <a:r>
              <a:rPr lang="nl-NL" sz="6000" dirty="0" err="1">
                <a:solidFill>
                  <a:srgbClr val="FFFFFF"/>
                </a:solidFill>
              </a:rPr>
              <a:t>Kind</a:t>
            </a:r>
            <a:br>
              <a:rPr lang="nl-NL" sz="6000" dirty="0">
                <a:solidFill>
                  <a:srgbClr val="FFFFFF"/>
                </a:solidFill>
              </a:rPr>
            </a:br>
            <a:br>
              <a:rPr lang="nl-NL" sz="6000" dirty="0">
                <a:solidFill>
                  <a:srgbClr val="FFFFFF"/>
                </a:solidFill>
              </a:rPr>
            </a:br>
            <a:br>
              <a:rPr lang="nl-NL" sz="6000" dirty="0">
                <a:solidFill>
                  <a:srgbClr val="FFFFFF"/>
                </a:solidFill>
              </a:rPr>
            </a:br>
            <a:br>
              <a:rPr lang="nl-NL" sz="6000" dirty="0">
                <a:solidFill>
                  <a:srgbClr val="FFFFFF"/>
                </a:solidFill>
              </a:rPr>
            </a:br>
            <a:br>
              <a:rPr lang="nl-NL" sz="6000" dirty="0">
                <a:solidFill>
                  <a:srgbClr val="FFFFFF"/>
                </a:solidFill>
              </a:rPr>
            </a:br>
            <a:endParaRPr lang="nl-NL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5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434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D6B829-D8EB-B82A-3199-2434EEAC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6384"/>
            <a:ext cx="6007027" cy="1499616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ontwikkelingen rondom (inclusie) en het Jonge Kind</a:t>
            </a:r>
            <a:br>
              <a:rPr lang="nl-NL" sz="4000" dirty="0">
                <a:solidFill>
                  <a:schemeClr val="tx1"/>
                </a:solidFill>
              </a:rPr>
            </a:br>
            <a:endParaRPr lang="nl-NL" sz="39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EF5289-F142-547B-AD5E-A8582CD09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300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Landelijk beeld: 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Toename van ondersteuningsbehoefte rondom het jonge kind: Taal, sociaal-emotioneel, motorisch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Niet een oorzaak; verschillende factoren waarvan het aannemelijk is dat ze van invloed zijn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Toename van instroom in het gespecialiseerd onderwijs;</a:t>
            </a:r>
          </a:p>
          <a:p>
            <a:pPr marL="128016" lvl="1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Toename van </a:t>
            </a:r>
            <a:r>
              <a:rPr lang="nl-NL" sz="2000" dirty="0" err="1">
                <a:solidFill>
                  <a:srgbClr val="FFFFFF"/>
                </a:solidFill>
              </a:rPr>
              <a:t>onderinstroom</a:t>
            </a:r>
            <a:r>
              <a:rPr lang="nl-NL" sz="2000" dirty="0">
                <a:solidFill>
                  <a:srgbClr val="FFFFFF"/>
                </a:solidFill>
              </a:rPr>
              <a:t>; landelijk onderzoek Steunpunt Passend Onderwijs o.l.v. Bert </a:t>
            </a:r>
            <a:r>
              <a:rPr lang="nl-NL" sz="2000" dirty="0" err="1">
                <a:solidFill>
                  <a:srgbClr val="FFFFFF"/>
                </a:solidFill>
              </a:rPr>
              <a:t>Wienen</a:t>
            </a:r>
            <a:endParaRPr lang="nl-NL" sz="2000" dirty="0">
              <a:solidFill>
                <a:srgbClr val="FFFFFF"/>
              </a:solidFill>
            </a:endParaRP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Aandacht voor inclusieve kinderopvang</a:t>
            </a:r>
          </a:p>
          <a:p>
            <a:pPr marL="128016" lvl="1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nl-NL" dirty="0">
                <a:solidFill>
                  <a:srgbClr val="FFFFFF"/>
                </a:solidFill>
              </a:rPr>
              <a:t> </a:t>
            </a:r>
          </a:p>
          <a:p>
            <a:pPr marL="128016" lvl="1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endParaRPr lang="nl-NL" sz="1500" dirty="0">
              <a:solidFill>
                <a:srgbClr val="FFFFFF"/>
              </a:solidFill>
            </a:endParaRPr>
          </a:p>
        </p:txBody>
      </p:sp>
      <p:pic>
        <p:nvPicPr>
          <p:cNvPr id="6" name="Afbeelding 5" descr="Afbeelding met tekst, rif, Menselijk gezicht, kleding&#10;&#10;Door AI gegenereerde inhoud is mogelijk onjuist.">
            <a:extLst>
              <a:ext uri="{FF2B5EF4-FFF2-40B4-BE49-F238E27FC236}">
                <a16:creationId xmlns:a16="http://schemas.microsoft.com/office/drawing/2014/main" id="{46B377E4-8FCD-4F0A-6B05-77512FFE4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2884"/>
          <a:stretch>
            <a:fillRect/>
          </a:stretch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4" name="AutoShape 2" descr="Afbeeldingsresultaten voor onbegrepen gedrag jonge kinderen">
            <a:extLst>
              <a:ext uri="{FF2B5EF4-FFF2-40B4-BE49-F238E27FC236}">
                <a16:creationId xmlns:a16="http://schemas.microsoft.com/office/drawing/2014/main" id="{545626F4-C748-3B99-5A26-634A00D3BA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08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E9C977-6B72-50BA-FA84-C579D1AA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4D3CF30-3EB3-0D74-6D4C-66CD18896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434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400E23-3FC9-1DE2-AAC1-D4E6DF3A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nl-NL" sz="3900">
                <a:solidFill>
                  <a:srgbClr val="FFFFFF"/>
                </a:solidFill>
              </a:rPr>
              <a:t>Inclusief ontwikkelen en onderwijs voor het jonge kind: 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32ACB9-DEED-085A-0FCB-AFA5344C3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F71202-9E60-DB94-4CC1-F3A424F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300904" cy="402336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nl-NL" dirty="0">
                <a:solidFill>
                  <a:srgbClr val="FFFFFF"/>
                </a:solidFill>
              </a:rPr>
              <a:t>SWV Helmond-Peelland PO: noodklok </a:t>
            </a:r>
          </a:p>
          <a:p>
            <a:pPr lvl="1"/>
            <a:r>
              <a:rPr lang="nl-NL" dirty="0">
                <a:solidFill>
                  <a:srgbClr val="FFFFFF"/>
                </a:solidFill>
              </a:rPr>
              <a:t>Druk op speciaal onderwijs </a:t>
            </a:r>
            <a:r>
              <a:rPr lang="nl-NL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FFFFFF"/>
                </a:solidFill>
              </a:rPr>
              <a:t>thuiszitters/anderstalige kinderen</a:t>
            </a:r>
          </a:p>
          <a:p>
            <a:pPr lvl="1"/>
            <a:r>
              <a:rPr lang="nl-NL" dirty="0">
                <a:solidFill>
                  <a:srgbClr val="FFFFFF"/>
                </a:solidFill>
              </a:rPr>
              <a:t>Vraagstuk kan niet alleen door het onderwijs opgepakt worden</a:t>
            </a:r>
          </a:p>
          <a:p>
            <a:pPr lvl="1"/>
            <a:r>
              <a:rPr lang="nl-NL" dirty="0">
                <a:solidFill>
                  <a:srgbClr val="FFFFFF"/>
                </a:solidFill>
              </a:rPr>
              <a:t>Netwerk Jonge kind; gemeenten/onderwijs/kinderopvang/jeugdhulp/</a:t>
            </a:r>
            <a:r>
              <a:rPr lang="nl-NL" dirty="0" err="1">
                <a:solidFill>
                  <a:srgbClr val="FFFFFF"/>
                </a:solidFill>
              </a:rPr>
              <a:t>ggd</a:t>
            </a:r>
            <a:r>
              <a:rPr lang="nl-NL" dirty="0">
                <a:solidFill>
                  <a:srgbClr val="FFFFFF"/>
                </a:solidFill>
              </a:rPr>
              <a:t>: Gezamenlijk een beweging op gang brengen naar meer inclusief onderwijs </a:t>
            </a:r>
          </a:p>
          <a:p>
            <a:pPr lvl="1"/>
            <a:endParaRPr lang="nl-NL" dirty="0">
              <a:solidFill>
                <a:srgbClr val="FFFFFF"/>
              </a:solidFill>
            </a:endParaRPr>
          </a:p>
          <a:p>
            <a:pPr lvl="1"/>
            <a:r>
              <a:rPr lang="nl-NL" dirty="0">
                <a:solidFill>
                  <a:srgbClr val="FFFFFF"/>
                </a:solidFill>
              </a:rPr>
              <a:t>Levenslijn Jonge Kind als instrument:</a:t>
            </a:r>
          </a:p>
          <a:p>
            <a:pPr lvl="2"/>
            <a:r>
              <a:rPr lang="nl-NL" dirty="0">
                <a:solidFill>
                  <a:srgbClr val="FFFFFF"/>
                </a:solidFill>
              </a:rPr>
              <a:t>Stap 1: huidige situatie</a:t>
            </a:r>
          </a:p>
          <a:p>
            <a:pPr lvl="2"/>
            <a:r>
              <a:rPr lang="nl-NL" dirty="0">
                <a:solidFill>
                  <a:srgbClr val="FFFFFF"/>
                </a:solidFill>
              </a:rPr>
              <a:t>Stap 2: gewenste situatie</a:t>
            </a:r>
          </a:p>
          <a:p>
            <a:pPr lvl="2"/>
            <a:r>
              <a:rPr lang="nl-NL" dirty="0">
                <a:solidFill>
                  <a:srgbClr val="FFFFFF"/>
                </a:solidFill>
              </a:rPr>
              <a:t>Stap 3: interventies om te bewegen naar de gewenste situatie</a:t>
            </a:r>
          </a:p>
          <a:p>
            <a:pPr marL="128016" lvl="1" indent="0">
              <a:buNone/>
            </a:pPr>
            <a:endParaRPr lang="nl-NL" dirty="0">
              <a:solidFill>
                <a:srgbClr val="FFFFFF"/>
              </a:solidFill>
            </a:endParaRPr>
          </a:p>
          <a:p>
            <a:endParaRPr lang="nl-NL" sz="1500" dirty="0">
              <a:solidFill>
                <a:srgbClr val="FFFFFF"/>
              </a:solidFill>
            </a:endParaRPr>
          </a:p>
        </p:txBody>
      </p:sp>
      <p:pic>
        <p:nvPicPr>
          <p:cNvPr id="6" name="Afbeelding 5" descr="Afbeelding met tekst, rif, Menselijk gezicht, kleding&#10;&#10;Door AI gegenereerde inhoud is mogelijk onjuist.">
            <a:extLst>
              <a:ext uri="{FF2B5EF4-FFF2-40B4-BE49-F238E27FC236}">
                <a16:creationId xmlns:a16="http://schemas.microsoft.com/office/drawing/2014/main" id="{C907D24A-A334-D228-61D0-96AE66BDE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2884"/>
          <a:stretch>
            <a:fillRect/>
          </a:stretch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4" name="AutoShape 2" descr="Afbeeldingsresultaten voor onbegrepen gedrag jonge kinderen">
            <a:extLst>
              <a:ext uri="{FF2B5EF4-FFF2-40B4-BE49-F238E27FC236}">
                <a16:creationId xmlns:a16="http://schemas.microsoft.com/office/drawing/2014/main" id="{305A700D-1A7D-0D1A-2B0C-18689BF68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9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FD04D9DF-A6B9-0E36-54F5-669E1D78545E}"/>
              </a:ext>
            </a:extLst>
          </p:cNvPr>
          <p:cNvSpPr txBox="1">
            <a:spLocks/>
          </p:cNvSpPr>
          <p:nvPr/>
        </p:nvSpPr>
        <p:spPr>
          <a:xfrm>
            <a:off x="1076632" y="5208795"/>
            <a:ext cx="8971935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/>
              <a:t>Stap 1: De</a:t>
            </a: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Huidige</a:t>
            </a: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situatie</a:t>
            </a: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0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kaart</a:t>
            </a: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brengen</a:t>
            </a:r>
            <a:endParaRPr lang="en-US" sz="40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C6D18C07-B1F9-42F0-8956-B88FC37A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E913C0-B471-449B-9981-011C9FE6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52"/>
          <a:stretch>
            <a:fillRect/>
          </a:stretch>
        </p:blipFill>
        <p:spPr>
          <a:xfrm>
            <a:off x="176991" y="636795"/>
            <a:ext cx="11495509" cy="39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1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9494C-55E8-74D9-BC1E-300ABEFD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342" y="345028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Stap 2: Wat is het gedroomde alternatief?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804DCCA-03F2-78FA-5E42-7585760FC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051"/>
          <a:stretch>
            <a:fillRect/>
          </a:stretch>
        </p:blipFill>
        <p:spPr>
          <a:xfrm>
            <a:off x="68826" y="2301072"/>
            <a:ext cx="11989592" cy="36572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85B8D71-56DF-7971-73AC-299DDA20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265" y="1670591"/>
            <a:ext cx="14235774" cy="5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6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1BC9B-FB1A-CF7D-829B-0D5D0975D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EF8C6-4BEC-6E22-E512-CE6A1753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687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Stap 3: Welke stappen gaan we dan zetten?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C63D274-707E-C8DE-9663-91C6B2DD5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051"/>
          <a:stretch>
            <a:fillRect/>
          </a:stretch>
        </p:blipFill>
        <p:spPr>
          <a:xfrm>
            <a:off x="68826" y="2301072"/>
            <a:ext cx="11989592" cy="36572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3DE74F5-9A21-1C56-D543-8F89D3355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356" y="1670591"/>
            <a:ext cx="14235774" cy="54752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EC9C6C4-6EB7-2294-9EF1-6E3228E7FDD2}"/>
              </a:ext>
            </a:extLst>
          </p:cNvPr>
          <p:cNvSpPr txBox="1"/>
          <p:nvPr/>
        </p:nvSpPr>
        <p:spPr>
          <a:xfrm>
            <a:off x="3814951" y="4788797"/>
            <a:ext cx="62384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5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Instroomgroep (anderstalige) kleuters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Kleinschalige doorstroomgroepen 3-5: SWV Helmond Peelland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Startjaar SO/SBO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KBC-groep in 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Weer samen naar school klas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Volgende stap: Wijkgerichte samenwerking startklassen regulier onderwijs  </a:t>
            </a:r>
          </a:p>
          <a:p>
            <a:pPr marL="342900" indent="-342900">
              <a:buAutoNum type="arabicParenR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6BE1-FBE1-B467-7E63-14168491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78530-C6AF-6A20-FA9D-441C27F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2561930"/>
            <a:ext cx="1848464" cy="1325563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Levenslijn Almeerse Jonge Kind </a:t>
            </a:r>
            <a:r>
              <a:rPr lang="nl-NL" sz="1600" dirty="0"/>
              <a:t>versie 1.0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19CFAB-B2DC-7D90-7D03-44650A106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86" y="299884"/>
            <a:ext cx="10170314" cy="62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8D5EA-31CF-EE59-8799-A082CFFB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A9DB2-42A7-9897-C377-78E4B428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08" y="64107"/>
            <a:ext cx="9720072" cy="1499616"/>
          </a:xfrm>
        </p:spPr>
        <p:txBody>
          <a:bodyPr>
            <a:normAutofit/>
          </a:bodyPr>
          <a:lstStyle/>
          <a:p>
            <a:r>
              <a:rPr lang="nl-NL" sz="4000" dirty="0"/>
              <a:t>Aan de slag: Samen de levenslijn verder uitwerken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53649C-EDBE-1E68-837C-9DEA9198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08" y="1187737"/>
            <a:ext cx="10214143" cy="4023360"/>
          </a:xfrm>
        </p:spPr>
        <p:txBody>
          <a:bodyPr>
            <a:normAutofit fontScale="2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nl-NL" sz="8800" dirty="0"/>
          </a:p>
          <a:p>
            <a:pPr lvl="0"/>
            <a:r>
              <a:rPr lang="nl-NL" sz="8800" dirty="0"/>
              <a:t>- Welke </a:t>
            </a:r>
            <a:r>
              <a:rPr lang="nl-NL" sz="8800" dirty="0">
                <a:solidFill>
                  <a:schemeClr val="accent1"/>
                </a:solidFill>
              </a:rPr>
              <a:t>organisaties</a:t>
            </a:r>
            <a:r>
              <a:rPr lang="nl-NL" sz="8800" dirty="0"/>
              <a:t>, </a:t>
            </a:r>
            <a:r>
              <a:rPr lang="nl-NL" sz="8800" dirty="0">
                <a:solidFill>
                  <a:schemeClr val="accent1"/>
                </a:solidFill>
              </a:rPr>
              <a:t>momenten</a:t>
            </a:r>
            <a:r>
              <a:rPr lang="nl-NL" sz="8800" dirty="0"/>
              <a:t> of </a:t>
            </a:r>
            <a:r>
              <a:rPr lang="nl-NL" sz="8800" dirty="0">
                <a:solidFill>
                  <a:schemeClr val="accent1"/>
                </a:solidFill>
              </a:rPr>
              <a:t>initiatieven</a:t>
            </a:r>
            <a:r>
              <a:rPr lang="nl-NL" sz="8800" dirty="0"/>
              <a:t> zijn belangrijk op de Almeerse levenslijn jonge kind?</a:t>
            </a:r>
          </a:p>
          <a:p>
            <a:r>
              <a:rPr lang="nl-NL" sz="8800" dirty="0"/>
              <a:t>-  Welke belangrijke </a:t>
            </a:r>
            <a:r>
              <a:rPr lang="nl-NL" sz="8800" dirty="0">
                <a:solidFill>
                  <a:srgbClr val="92D050"/>
                </a:solidFill>
              </a:rPr>
              <a:t>ontwikkelingen</a:t>
            </a:r>
            <a:r>
              <a:rPr lang="nl-NL" sz="8800" dirty="0"/>
              <a:t> zie je die van invloed zijn op inclusief samenwerken/onderwijs?</a:t>
            </a:r>
          </a:p>
          <a:p>
            <a:pPr lvl="0">
              <a:buFontTx/>
              <a:buChar char="-"/>
            </a:pPr>
            <a:r>
              <a:rPr lang="nl-NL" sz="8800" dirty="0"/>
              <a:t>   Welke ‘</a:t>
            </a:r>
            <a:r>
              <a:rPr lang="nl-NL" sz="8800" dirty="0">
                <a:solidFill>
                  <a:srgbClr val="7030A0"/>
                </a:solidFill>
              </a:rPr>
              <a:t>routes</a:t>
            </a:r>
            <a:r>
              <a:rPr lang="nl-NL" sz="8800" dirty="0"/>
              <a:t>’ lopen we nu voor jonge kinderen en dragen deze nog bij aan de inclusieve gedachte?</a:t>
            </a:r>
          </a:p>
          <a:p>
            <a:r>
              <a:rPr lang="nl-NL" sz="8800" dirty="0"/>
              <a:t>-  Voor welke doelgroepen kinderen – of in welke situaties of momenten - lukt inclusief samenwerken </a:t>
            </a:r>
            <a:r>
              <a:rPr lang="nl-NL" sz="8800" dirty="0">
                <a:solidFill>
                  <a:srgbClr val="FF0000"/>
                </a:solidFill>
              </a:rPr>
              <a:t>minder goed</a:t>
            </a:r>
            <a:r>
              <a:rPr lang="nl-NL" sz="8800" dirty="0"/>
              <a:t>? Wat is het gevolg daarvan?</a:t>
            </a:r>
          </a:p>
          <a:p>
            <a:r>
              <a:rPr lang="nl-NL" sz="8800" dirty="0"/>
              <a:t>- Wat kunnen we daarvoor verbeteren (in de samenwerking)? Wat heb je daarvoor nodig?</a:t>
            </a:r>
          </a:p>
          <a:p>
            <a:pPr lvl="0"/>
            <a:r>
              <a:rPr lang="nl-NL" sz="8800" dirty="0"/>
              <a:t>- Voor welke doelgroepen kinderen – of in welke situaties of momenten - lukt inclusief samenwerken </a:t>
            </a:r>
            <a:r>
              <a:rPr lang="nl-NL" sz="8800" dirty="0">
                <a:solidFill>
                  <a:schemeClr val="accent5"/>
                </a:solidFill>
              </a:rPr>
              <a:t>juist al goed</a:t>
            </a:r>
            <a:r>
              <a:rPr lang="nl-NL" sz="8800" dirty="0"/>
              <a:t>? Wat maakt dat dit zo goed loopt? En wat kunnen we hiervan leren?</a:t>
            </a:r>
          </a:p>
          <a:p>
            <a:pPr lvl="0"/>
            <a:br>
              <a:rPr lang="nl-NL" sz="8800" dirty="0"/>
            </a:br>
            <a:r>
              <a:rPr lang="nl-NL" sz="8800" dirty="0"/>
              <a:t>- En: wat is jouw </a:t>
            </a:r>
            <a:r>
              <a:rPr lang="nl-NL" sz="8800" dirty="0">
                <a:solidFill>
                  <a:schemeClr val="accent1"/>
                </a:solidFill>
              </a:rPr>
              <a:t>gedroomde beeld</a:t>
            </a:r>
            <a:r>
              <a:rPr lang="nl-NL" sz="8800" dirty="0"/>
              <a:t>? 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Wolk 3">
            <a:extLst>
              <a:ext uri="{FF2B5EF4-FFF2-40B4-BE49-F238E27FC236}">
                <a16:creationId xmlns:a16="http://schemas.microsoft.com/office/drawing/2014/main" id="{BF0FD1A3-0251-D09F-9B16-D2E9B1EEC99F}"/>
              </a:ext>
            </a:extLst>
          </p:cNvPr>
          <p:cNvSpPr/>
          <p:nvPr/>
        </p:nvSpPr>
        <p:spPr>
          <a:xfrm>
            <a:off x="5132438" y="5447071"/>
            <a:ext cx="1504335" cy="1199536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065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1BD92E01070E46A2B44CB525B82712" ma:contentTypeVersion="16" ma:contentTypeDescription="Een nieuw document maken." ma:contentTypeScope="" ma:versionID="692758825e4bc3da9c4ffaa0bf986182">
  <xsd:schema xmlns:xsd="http://www.w3.org/2001/XMLSchema" xmlns:xs="http://www.w3.org/2001/XMLSchema" xmlns:p="http://schemas.microsoft.com/office/2006/metadata/properties" xmlns:ns2="6994f518-b9a6-40d6-8cba-afb1f21b6f83" xmlns:ns3="13547940-fad3-40e9-9948-a0e3228b0ed1" targetNamespace="http://schemas.microsoft.com/office/2006/metadata/properties" ma:root="true" ma:fieldsID="ac289754b377e9a57feade230b882c2b" ns2:_="" ns3:_="">
    <xsd:import namespace="6994f518-b9a6-40d6-8cba-afb1f21b6f83"/>
    <xsd:import namespace="13547940-fad3-40e9-9948-a0e3228b0e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4f518-b9a6-40d6-8cba-afb1f21b6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2db9c969-1241-44c7-90d2-66eab1129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47940-fad3-40e9-9948-a0e3228b0ed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6f8000e-abb1-4167-8f54-f14785f91571}" ma:internalName="TaxCatchAll" ma:showField="CatchAllData" ma:web="13547940-fad3-40e9-9948-a0e3228b0e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94f518-b9a6-40d6-8cba-afb1f21b6f83">
      <Terms xmlns="http://schemas.microsoft.com/office/infopath/2007/PartnerControls"/>
    </lcf76f155ced4ddcb4097134ff3c332f>
    <TaxCatchAll xmlns="13547940-fad3-40e9-9948-a0e3228b0ed1" xsi:nil="true"/>
  </documentManagement>
</p:properties>
</file>

<file path=customXml/itemProps1.xml><?xml version="1.0" encoding="utf-8"?>
<ds:datastoreItem xmlns:ds="http://schemas.openxmlformats.org/officeDocument/2006/customXml" ds:itemID="{F540270D-E5AB-4AB8-821D-485B522CB230}"/>
</file>

<file path=customXml/itemProps2.xml><?xml version="1.0" encoding="utf-8"?>
<ds:datastoreItem xmlns:ds="http://schemas.openxmlformats.org/officeDocument/2006/customXml" ds:itemID="{2908A4F7-BE35-43DD-A846-C7011EB0B7D2}"/>
</file>

<file path=customXml/itemProps3.xml><?xml version="1.0" encoding="utf-8"?>
<ds:datastoreItem xmlns:ds="http://schemas.openxmlformats.org/officeDocument/2006/customXml" ds:itemID="{C15F66B4-453E-45DD-B7B4-4CDCB4F6CB82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14147</TotalTime>
  <Words>547</Words>
  <Application>Microsoft Office PowerPoint</Application>
  <PresentationFormat>Breedbeeld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Courier New</vt:lpstr>
      <vt:lpstr>Tw Cen MT</vt:lpstr>
      <vt:lpstr>Tw Cen MT Condensed</vt:lpstr>
      <vt:lpstr>Wingdings</vt:lpstr>
      <vt:lpstr>Wingdings 3</vt:lpstr>
      <vt:lpstr>Integraal</vt:lpstr>
      <vt:lpstr>Samenwerken aan inclusie voor het jonge kind     </vt:lpstr>
      <vt:lpstr>  Vandaag:  1) ontwikkelingen rondom (inclusie) en het Jonge Kind  2) Samenwerken aan meer inclusie voor het jonge Kind: De levenslijn als instrument   3) De Levenslijn toegepast op het Almeerse Jonge Kind  4) Samen aan de slag: -Verder uitwerken van de Almeerse Levenslijn voor het Jonge Kind -Wat loopt er al goed (in de samenwerking?) -Wat kunnen we verbeteren? En waarop hebben we nog geen zicht?  5) Plenaire afsluiting: wat nemen we mee?Kind     </vt:lpstr>
      <vt:lpstr>ontwikkelingen rondom (inclusie) en het Jonge Kind </vt:lpstr>
      <vt:lpstr>Inclusief ontwikkelen en onderwijs voor het jonge kind:  </vt:lpstr>
      <vt:lpstr>PowerPoint-presentatie</vt:lpstr>
      <vt:lpstr>Stap 2: Wat is het gedroomde alternatief? </vt:lpstr>
      <vt:lpstr>Stap 3: Welke stappen gaan we dan zetten? </vt:lpstr>
      <vt:lpstr>Levenslijn Almeerse Jonge Kind versie 1.0 </vt:lpstr>
      <vt:lpstr>Aan de slag: Samen de levenslijn verder uitwerken</vt:lpstr>
      <vt:lpstr>Terugkoppeling: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Leanne Broekman</dc:creator>
  <cp:lastModifiedBy>Leanne Broekman</cp:lastModifiedBy>
  <cp:revision>3</cp:revision>
  <dcterms:created xsi:type="dcterms:W3CDTF">2025-09-16T08:26:02Z</dcterms:created>
  <dcterms:modified xsi:type="dcterms:W3CDTF">2026-05-18T13:50:58Z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0x0101005A1BD92E01070E46A2B44CB525B82712</vt:lpwstr>
  </property>
</Properties>
</file>