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9" r:id="rId10"/>
    <p:sldId id="265" r:id="rId11"/>
  </p:sldIdLst>
  <p:sldSz cx="18288000" cy="10287000"/>
  <p:notesSz cx="6858000" cy="9144000"/>
  <p:embeddedFontLst>
    <p:embeddedFont>
      <p:font typeface="Poppins" panose="00000500000000000000" pitchFamily="2" charset="0"/>
      <p:regular r:id="rId13"/>
      <p:bold r:id="rId14"/>
    </p:embeddedFont>
    <p:embeddedFont>
      <p:font typeface="Poppins Bold" panose="00000800000000000000" charset="0"/>
      <p:regular r:id="rId15"/>
    </p:embeddedFont>
    <p:embeddedFont>
      <p:font typeface="TT Interphases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22" autoAdjust="0"/>
  </p:normalViewPr>
  <p:slideViewPr>
    <p:cSldViewPr>
      <p:cViewPr varScale="1">
        <p:scale>
          <a:sx n="39" d="100"/>
          <a:sy n="39" d="100"/>
        </p:scale>
        <p:origin x="96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E2A03-1258-4455-BA7B-2C5E9BB80A3F}" type="datetimeFigureOut">
              <a:rPr lang="nl-NL" smtClean="0"/>
              <a:t>19-9-2025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29A4E-E2E3-431E-B71A-6AC6F49C54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225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10321862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Luiz Antonio- why I don't want to eat octopus (HD) on Vimeo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C1C0B-25A0-424F-AD76-77B2ACCB3C8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807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achesvvealmere.nl/html/index.php?pid=1229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ance.deschoor.nl/site/docs/42/files/Succesvol%20samenwerken%20-%20Doorgaande%20lijn%2C%2018%20maart%202025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10321862?app_id=122963" TargetMode="Externa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9C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719782"/>
            <a:ext cx="8788281" cy="5986848"/>
            <a:chOff x="0" y="0"/>
            <a:chExt cx="2078215" cy="14157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8215" cy="1415744"/>
            </a:xfrm>
            <a:custGeom>
              <a:avLst/>
              <a:gdLst/>
              <a:ahLst/>
              <a:cxnLst/>
              <a:rect l="l" t="t" r="r" b="b"/>
              <a:pathLst>
                <a:path w="2078215" h="1415744">
                  <a:moveTo>
                    <a:pt x="0" y="0"/>
                  </a:moveTo>
                  <a:lnTo>
                    <a:pt x="2078215" y="0"/>
                  </a:lnTo>
                  <a:lnTo>
                    <a:pt x="2078215" y="1415744"/>
                  </a:lnTo>
                  <a:lnTo>
                    <a:pt x="0" y="1415744"/>
                  </a:lnTo>
                  <a:close/>
                </a:path>
              </a:pathLst>
            </a:custGeom>
            <a:blipFill>
              <a:blip r:embed="rId2"/>
              <a:stretch>
                <a:fillRect t="-1727" b="-1727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941057" y="1853132"/>
            <a:ext cx="6927131" cy="5665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0"/>
              </a:lnSpc>
            </a:pPr>
            <a:r>
              <a:rPr lang="en-US" sz="6945" b="1" spc="22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DIGIDOOR VS/KDV – PO VERNIEUWD</a:t>
            </a:r>
          </a:p>
          <a:p>
            <a:pPr algn="l">
              <a:lnSpc>
                <a:spcPts val="6250"/>
              </a:lnSpc>
            </a:pPr>
            <a:endParaRPr lang="en-US" sz="6945" b="1" spc="222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6250"/>
              </a:lnSpc>
            </a:pPr>
            <a:r>
              <a:rPr lang="en-US" sz="6945" b="1" spc="22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ACTIEF VANAF SCHOOLJAAR</a:t>
            </a:r>
          </a:p>
          <a:p>
            <a:pPr marL="0" lvl="0" indent="0" algn="l">
              <a:lnSpc>
                <a:spcPts val="6250"/>
              </a:lnSpc>
            </a:pPr>
            <a:r>
              <a:rPr lang="en-US" sz="6945" b="1" spc="222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2025/2026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8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01351" y="3615057"/>
            <a:ext cx="7839383" cy="5358905"/>
            <a:chOff x="0" y="0"/>
            <a:chExt cx="1035525" cy="7078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5525" cy="707872"/>
            </a:xfrm>
            <a:custGeom>
              <a:avLst/>
              <a:gdLst/>
              <a:ahLst/>
              <a:cxnLst/>
              <a:rect l="l" t="t" r="r" b="b"/>
              <a:pathLst>
                <a:path w="1035525" h="707872">
                  <a:moveTo>
                    <a:pt x="0" y="0"/>
                  </a:moveTo>
                  <a:lnTo>
                    <a:pt x="1035525" y="0"/>
                  </a:lnTo>
                  <a:lnTo>
                    <a:pt x="1035525" y="707872"/>
                  </a:lnTo>
                  <a:lnTo>
                    <a:pt x="0" y="707872"/>
                  </a:lnTo>
                  <a:close/>
                </a:path>
              </a:pathLst>
            </a:custGeom>
            <a:blipFill>
              <a:blip r:embed="rId2"/>
              <a:stretch>
                <a:fillRect t="-1548" b="-1548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74407" y="370384"/>
            <a:ext cx="9492414" cy="2853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9"/>
              </a:lnSpc>
            </a:pPr>
            <a:endParaRPr/>
          </a:p>
          <a:p>
            <a:pPr algn="l">
              <a:lnSpc>
                <a:spcPts val="4409"/>
              </a:lnSpc>
            </a:pPr>
            <a:endParaRPr/>
          </a:p>
          <a:p>
            <a:pPr algn="l">
              <a:lnSpc>
                <a:spcPts val="4409"/>
              </a:lnSpc>
            </a:pPr>
            <a:endParaRPr/>
          </a:p>
          <a:p>
            <a:pPr algn="l">
              <a:lnSpc>
                <a:spcPts val="4409"/>
              </a:lnSpc>
            </a:pPr>
            <a:endParaRPr/>
          </a:p>
          <a:p>
            <a:pPr marL="0" lvl="0" indent="0" algn="l">
              <a:lnSpc>
                <a:spcPts val="4409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574407" y="866775"/>
            <a:ext cx="16893271" cy="280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b="1" spc="-10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MEER INFORMATIE IS TE VINDEN OP DE WEBPAGINA:</a:t>
            </a:r>
          </a:p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b="1" u="sng" spc="-10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  <a:hlinkClick r:id="rId3" tooltip="https://www.coachesvvealmere.nl/html/index.php?pid=1229"/>
              </a:rPr>
              <a:t>STEDELIJK</a:t>
            </a:r>
            <a:r>
              <a:rPr lang="en-US" sz="5399" b="1" u="sng" spc="-107">
                <a:solidFill>
                  <a:srgbClr val="F1910C"/>
                </a:solidFill>
                <a:latin typeface="Poppins Bold"/>
                <a:ea typeface="Poppins Bold"/>
                <a:cs typeface="Poppins Bold"/>
                <a:sym typeface="Poppins Bold"/>
                <a:hlinkClick r:id="rId3" tooltip="https://www.coachesvvealmere.nl/html/index.php?pid=1229"/>
              </a:rPr>
              <a:t> </a:t>
            </a:r>
            <a:r>
              <a:rPr lang="en-US" sz="5399" b="1" u="sng" spc="-10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  <a:hlinkClick r:id="rId3" tooltip="https://www.coachesvvealmere.nl/html/index.php?pid=1229"/>
              </a:rPr>
              <a:t>KADER SAMENWERKEN MET DIGIDOOR</a:t>
            </a:r>
          </a:p>
          <a:p>
            <a:pPr algn="ctr">
              <a:lnSpc>
                <a:spcPts val="6859"/>
              </a:lnSpc>
              <a:spcBef>
                <a:spcPct val="0"/>
              </a:spcBef>
            </a:pPr>
            <a:endParaRPr lang="en-US" sz="5399" b="1" u="sng" spc="-107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  <a:hlinkClick r:id="rId3" tooltip="https://www.coachesvvealmere.nl/html/index.php?pid=122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83329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593725"/>
            </a:xfrm>
            <a:custGeom>
              <a:avLst/>
              <a:gdLst/>
              <a:ahLst/>
              <a:cxnLst/>
              <a:rect l="l" t="t" r="r" b="b"/>
              <a:pathLst>
                <a:path w="2833290" h="1593725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9222" b="-9222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620605" y="4298890"/>
            <a:ext cx="13046789" cy="325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4"/>
              </a:lnSpc>
              <a:spcBef>
                <a:spcPct val="0"/>
              </a:spcBef>
            </a:pPr>
            <a:r>
              <a:rPr lang="en-US" sz="5544" b="1" u="none" strike="noStrike" spc="665">
                <a:solidFill>
                  <a:srgbClr val="72C180"/>
                </a:solidFill>
                <a:latin typeface="Poppins Bold"/>
                <a:ea typeface="Poppins Bold"/>
                <a:cs typeface="Poppins Bold"/>
                <a:sym typeface="Poppins Bold"/>
              </a:rPr>
              <a:t>OP 18 SEPTEMBER 2015 </a:t>
            </a:r>
          </a:p>
          <a:p>
            <a:pPr algn="ctr">
              <a:lnSpc>
                <a:spcPts val="5544"/>
              </a:lnSpc>
              <a:spcBef>
                <a:spcPct val="0"/>
              </a:spcBef>
            </a:pPr>
            <a:r>
              <a:rPr lang="en-US" sz="5544" b="1" u="none" strike="noStrike" spc="665">
                <a:solidFill>
                  <a:srgbClr val="72C180"/>
                </a:solidFill>
                <a:latin typeface="Poppins Bold"/>
                <a:ea typeface="Poppins Bold"/>
                <a:cs typeface="Poppins Bold"/>
                <a:sym typeface="Poppins Bold"/>
              </a:rPr>
              <a:t>IS DE EERSTE PEUTER IN DIGIDOOR VS INGEVOERD</a:t>
            </a:r>
          </a:p>
          <a:p>
            <a:pPr marL="0" lvl="1" indent="0" algn="ctr">
              <a:lnSpc>
                <a:spcPts val="8269"/>
              </a:lnSpc>
              <a:spcBef>
                <a:spcPct val="0"/>
              </a:spcBef>
            </a:pPr>
            <a:endParaRPr lang="en-US" sz="5544" b="1" u="none" strike="noStrike" spc="665">
              <a:solidFill>
                <a:srgbClr val="72C18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831134" y="2641819"/>
            <a:ext cx="10625733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9"/>
              </a:lnSpc>
              <a:spcBef>
                <a:spcPct val="0"/>
              </a:spcBef>
            </a:pPr>
            <a:r>
              <a:rPr lang="en-US" sz="5899" b="1">
                <a:solidFill>
                  <a:srgbClr val="E27087"/>
                </a:solidFill>
                <a:latin typeface="Poppins Bold"/>
                <a:ea typeface="Poppins Bold"/>
                <a:cs typeface="Poppins Bold"/>
                <a:sym typeface="Poppins Bold"/>
              </a:rPr>
              <a:t>DigiDoor VS/ KDV is 10 jaar!!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01959"/>
            <a:ext cx="14356147" cy="193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9"/>
              </a:lnSpc>
            </a:pPr>
            <a:r>
              <a:rPr lang="en-US" sz="4399" b="1" spc="391" dirty="0">
                <a:solidFill>
                  <a:srgbClr val="58370E"/>
                </a:solidFill>
                <a:latin typeface="Poppins Bold"/>
                <a:ea typeface="Poppins Bold"/>
                <a:cs typeface="Poppins Bold"/>
                <a:sym typeface="Poppins Bold"/>
              </a:rPr>
              <a:t>“DIGIDOORTJE” IS VOLWASSEN EN HEEFT </a:t>
            </a:r>
          </a:p>
          <a:p>
            <a:pPr algn="ctr">
              <a:lnSpc>
                <a:spcPts val="5059"/>
              </a:lnSpc>
            </a:pPr>
            <a:r>
              <a:rPr lang="en-US" sz="4399" b="1" spc="391" dirty="0">
                <a:solidFill>
                  <a:srgbClr val="58370E"/>
                </a:solidFill>
                <a:latin typeface="Poppins Bold"/>
                <a:ea typeface="Poppins Bold"/>
                <a:cs typeface="Poppins Bold"/>
                <a:sym typeface="Poppins Bold"/>
              </a:rPr>
              <a:t>EEN VOLWAARDIGE PLEK IN DE KETEN.</a:t>
            </a:r>
          </a:p>
          <a:p>
            <a:pPr marL="0" lvl="0" indent="0" algn="ctr">
              <a:lnSpc>
                <a:spcPts val="4830"/>
              </a:lnSpc>
            </a:pPr>
            <a:endParaRPr lang="en-US" sz="4399" b="1" spc="391" dirty="0">
              <a:solidFill>
                <a:srgbClr val="58370E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556650" y="609141"/>
            <a:ext cx="2587350" cy="7556743"/>
          </a:xfrm>
          <a:custGeom>
            <a:avLst/>
            <a:gdLst/>
            <a:ahLst/>
            <a:cxnLst/>
            <a:rect l="l" t="t" r="r" b="b"/>
            <a:pathLst>
              <a:path w="2587350" h="7556743">
                <a:moveTo>
                  <a:pt x="0" y="0"/>
                </a:moveTo>
                <a:lnTo>
                  <a:pt x="2587350" y="0"/>
                </a:lnTo>
                <a:lnTo>
                  <a:pt x="2587350" y="7556742"/>
                </a:lnTo>
                <a:lnTo>
                  <a:pt x="0" y="7556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648" r="-164395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>
            <a:off x="4169279" y="-86720"/>
            <a:ext cx="2821857" cy="7853232"/>
          </a:xfrm>
          <a:custGeom>
            <a:avLst/>
            <a:gdLst/>
            <a:ahLst/>
            <a:cxnLst/>
            <a:rect l="l" t="t" r="r" b="b"/>
            <a:pathLst>
              <a:path w="2821857" h="7853232">
                <a:moveTo>
                  <a:pt x="0" y="0"/>
                </a:moveTo>
                <a:lnTo>
                  <a:pt x="2821857" y="0"/>
                </a:lnTo>
                <a:lnTo>
                  <a:pt x="2821857" y="7853232"/>
                </a:lnTo>
                <a:lnTo>
                  <a:pt x="0" y="785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927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9144000" y="1307036"/>
            <a:ext cx="4881748" cy="8442050"/>
          </a:xfrm>
          <a:custGeom>
            <a:avLst/>
            <a:gdLst/>
            <a:ahLst/>
            <a:cxnLst/>
            <a:rect l="l" t="t" r="r" b="b"/>
            <a:pathLst>
              <a:path w="4881748" h="8442050">
                <a:moveTo>
                  <a:pt x="0" y="0"/>
                </a:moveTo>
                <a:lnTo>
                  <a:pt x="4881748" y="0"/>
                </a:lnTo>
                <a:lnTo>
                  <a:pt x="4881748" y="8442050"/>
                </a:lnTo>
                <a:lnTo>
                  <a:pt x="0" y="84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24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>
            <a:off x="1701681" y="7125615"/>
            <a:ext cx="16230600" cy="1907095"/>
          </a:xfrm>
          <a:custGeom>
            <a:avLst/>
            <a:gdLst/>
            <a:ahLst/>
            <a:cxnLst/>
            <a:rect l="l" t="t" r="r" b="b"/>
            <a:pathLst>
              <a:path w="16230600" h="1907095">
                <a:moveTo>
                  <a:pt x="0" y="0"/>
                </a:moveTo>
                <a:lnTo>
                  <a:pt x="16230600" y="0"/>
                </a:lnTo>
                <a:lnTo>
                  <a:pt x="162306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TextBox 7"/>
          <p:cNvSpPr txBox="1"/>
          <p:nvPr/>
        </p:nvSpPr>
        <p:spPr>
          <a:xfrm>
            <a:off x="410330" y="7664826"/>
            <a:ext cx="9637118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2"/>
              </a:lnSpc>
              <a:spcBef>
                <a:spcPct val="0"/>
              </a:spcBef>
            </a:pPr>
            <a:r>
              <a:rPr lang="en-US" sz="5610" b="1">
                <a:solidFill>
                  <a:srgbClr val="F1910C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DigiDoor PO -VO vanaf 2004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74398" y="8847920"/>
            <a:ext cx="11208246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2"/>
              </a:lnSpc>
              <a:spcBef>
                <a:spcPct val="0"/>
              </a:spcBef>
            </a:pPr>
            <a:r>
              <a:rPr lang="en-US" sz="5610" b="1">
                <a:solidFill>
                  <a:srgbClr val="F1910C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DigiDoor VS/KDV - PO vanaf 2015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9901" y="1009650"/>
            <a:ext cx="16314355" cy="150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3"/>
              </a:lnSpc>
            </a:pPr>
            <a:r>
              <a:rPr lang="en-US" sz="5151" b="1" spc="458" dirty="0">
                <a:solidFill>
                  <a:srgbClr val="E27087"/>
                </a:solidFill>
                <a:latin typeface="Poppins Bold"/>
                <a:ea typeface="Poppins Bold"/>
                <a:cs typeface="Poppins Bold"/>
                <a:sym typeface="Poppins Bold"/>
              </a:rPr>
              <a:t>“DIGIDOORTJE” = DIGIDOOR VS/KDV - PO</a:t>
            </a:r>
          </a:p>
          <a:p>
            <a:pPr marL="0" lvl="0" indent="0" algn="l">
              <a:lnSpc>
                <a:spcPts val="5670"/>
              </a:lnSpc>
            </a:pPr>
            <a:endParaRPr lang="en-US" sz="5151" b="1" spc="458" dirty="0">
              <a:solidFill>
                <a:srgbClr val="E2708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556650" y="609141"/>
            <a:ext cx="2587350" cy="7556743"/>
          </a:xfrm>
          <a:custGeom>
            <a:avLst/>
            <a:gdLst/>
            <a:ahLst/>
            <a:cxnLst/>
            <a:rect l="l" t="t" r="r" b="b"/>
            <a:pathLst>
              <a:path w="2587350" h="7556743">
                <a:moveTo>
                  <a:pt x="0" y="0"/>
                </a:moveTo>
                <a:lnTo>
                  <a:pt x="2587350" y="0"/>
                </a:lnTo>
                <a:lnTo>
                  <a:pt x="2587350" y="7556742"/>
                </a:lnTo>
                <a:lnTo>
                  <a:pt x="0" y="75567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648" r="-164395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>
            <a:off x="4169279" y="-86720"/>
            <a:ext cx="2821857" cy="7853232"/>
          </a:xfrm>
          <a:custGeom>
            <a:avLst/>
            <a:gdLst/>
            <a:ahLst/>
            <a:cxnLst/>
            <a:rect l="l" t="t" r="r" b="b"/>
            <a:pathLst>
              <a:path w="2821857" h="7853232">
                <a:moveTo>
                  <a:pt x="0" y="0"/>
                </a:moveTo>
                <a:lnTo>
                  <a:pt x="2821857" y="0"/>
                </a:lnTo>
                <a:lnTo>
                  <a:pt x="2821857" y="7853232"/>
                </a:lnTo>
                <a:lnTo>
                  <a:pt x="0" y="785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5927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9144000" y="1307036"/>
            <a:ext cx="4881748" cy="8442050"/>
          </a:xfrm>
          <a:custGeom>
            <a:avLst/>
            <a:gdLst/>
            <a:ahLst/>
            <a:cxnLst/>
            <a:rect l="l" t="t" r="r" b="b"/>
            <a:pathLst>
              <a:path w="4881748" h="8442050">
                <a:moveTo>
                  <a:pt x="0" y="0"/>
                </a:moveTo>
                <a:lnTo>
                  <a:pt x="4881748" y="0"/>
                </a:lnTo>
                <a:lnTo>
                  <a:pt x="4881748" y="8442050"/>
                </a:lnTo>
                <a:lnTo>
                  <a:pt x="0" y="84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246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>
            <a:off x="1701681" y="7125615"/>
            <a:ext cx="16230600" cy="1907095"/>
          </a:xfrm>
          <a:custGeom>
            <a:avLst/>
            <a:gdLst/>
            <a:ahLst/>
            <a:cxnLst/>
            <a:rect l="l" t="t" r="r" b="b"/>
            <a:pathLst>
              <a:path w="16230600" h="1907095">
                <a:moveTo>
                  <a:pt x="0" y="0"/>
                </a:moveTo>
                <a:lnTo>
                  <a:pt x="16230600" y="0"/>
                </a:lnTo>
                <a:lnTo>
                  <a:pt x="162306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98531"/>
            <a:ext cx="5431071" cy="7537918"/>
            <a:chOff x="0" y="0"/>
            <a:chExt cx="708329" cy="9831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329" cy="983108"/>
            </a:xfrm>
            <a:custGeom>
              <a:avLst/>
              <a:gdLst/>
              <a:ahLst/>
              <a:cxnLst/>
              <a:rect l="l" t="t" r="r" b="b"/>
              <a:pathLst>
                <a:path w="708329" h="983108">
                  <a:moveTo>
                    <a:pt x="0" y="0"/>
                  </a:moveTo>
                  <a:lnTo>
                    <a:pt x="708329" y="0"/>
                  </a:lnTo>
                  <a:lnTo>
                    <a:pt x="708329" y="983108"/>
                  </a:lnTo>
                  <a:lnTo>
                    <a:pt x="0" y="983108"/>
                  </a:lnTo>
                  <a:close/>
                </a:path>
              </a:pathLst>
            </a:custGeom>
            <a:blipFill>
              <a:blip r:embed="rId2"/>
              <a:stretch>
                <a:fillRect l="-54159" r="-54159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77790" y="8375346"/>
            <a:ext cx="17732420" cy="231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5400" spc="388">
                <a:solidFill>
                  <a:srgbClr val="EC8F0C"/>
                </a:solidFill>
                <a:latin typeface="Poppins"/>
                <a:ea typeface="Poppins"/>
                <a:cs typeface="Poppins"/>
                <a:sym typeface="Poppins"/>
              </a:rPr>
              <a:t>WAT IS ER VERNIEUWD PER SEPTEMBER 2025?</a:t>
            </a:r>
          </a:p>
          <a:p>
            <a:pPr algn="l">
              <a:lnSpc>
                <a:spcPts val="6700"/>
              </a:lnSpc>
            </a:pPr>
            <a:endParaRPr lang="en-US" sz="5400" spc="388">
              <a:solidFill>
                <a:srgbClr val="EC8F0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1" indent="0" algn="l">
              <a:lnSpc>
                <a:spcPts val="5400"/>
              </a:lnSpc>
              <a:spcBef>
                <a:spcPct val="0"/>
              </a:spcBef>
            </a:pPr>
            <a:endParaRPr lang="en-US" sz="5400" spc="388">
              <a:solidFill>
                <a:srgbClr val="EC8F0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70413" y="9001143"/>
            <a:ext cx="3147646" cy="1028700"/>
          </a:xfrm>
          <a:custGeom>
            <a:avLst/>
            <a:gdLst/>
            <a:ahLst/>
            <a:cxnLst/>
            <a:rect l="l" t="t" r="r" b="b"/>
            <a:pathLst>
              <a:path w="3147646" h="1028700">
                <a:moveTo>
                  <a:pt x="0" y="0"/>
                </a:moveTo>
                <a:lnTo>
                  <a:pt x="3147646" y="0"/>
                </a:lnTo>
                <a:lnTo>
                  <a:pt x="314764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7242912" y="2731770"/>
            <a:ext cx="5113346" cy="241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3794"/>
              </a:lnSpc>
              <a:buFont typeface="Arial"/>
              <a:buChar char="•"/>
            </a:pPr>
            <a:r>
              <a:rPr lang="en-US" sz="3300" spc="165">
                <a:solidFill>
                  <a:srgbClr val="022AC5"/>
                </a:solidFill>
                <a:latin typeface="Poppins"/>
                <a:ea typeface="Poppins"/>
                <a:cs typeface="Poppins"/>
                <a:sym typeface="Poppins"/>
              </a:rPr>
              <a:t>AANDACHT VOOR MEERTALIGHEID EN VERMOEDEN VAN ONTWIKKELINGS-VOORSPRONG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56258" y="1282065"/>
            <a:ext cx="6246067" cy="145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3794"/>
              </a:lnSpc>
              <a:buFont typeface="Arial"/>
              <a:buChar char="•"/>
            </a:pPr>
            <a:r>
              <a:rPr lang="en-US" sz="3300" u="none" strike="noStrike" spc="165">
                <a:solidFill>
                  <a:srgbClr val="022AC5"/>
                </a:solidFill>
                <a:latin typeface="Poppins"/>
                <a:ea typeface="Poppins"/>
                <a:cs typeface="Poppins"/>
                <a:sym typeface="Poppins"/>
              </a:rPr>
              <a:t>MEER FLEXIBITEIT     DOOR GEBRUIK VAN EIGEN KINDVOLSYSTEEM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42912" y="1019175"/>
            <a:ext cx="4792536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3794"/>
              </a:lnSpc>
              <a:buFont typeface="Arial"/>
              <a:buChar char="•"/>
            </a:pPr>
            <a:r>
              <a:rPr lang="en-US" sz="3300" spc="165">
                <a:solidFill>
                  <a:srgbClr val="022AC5"/>
                </a:solidFill>
                <a:latin typeface="Poppins"/>
                <a:ea typeface="Poppins"/>
                <a:cs typeface="Poppins"/>
                <a:sym typeface="Poppins"/>
              </a:rPr>
              <a:t>GEEN DUBBEL WERK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42912" y="6115050"/>
            <a:ext cx="5593481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5" lvl="1" indent="-356237" algn="l">
              <a:lnSpc>
                <a:spcPts val="3795"/>
              </a:lnSpc>
              <a:buFont typeface="Arial"/>
              <a:buChar char="•"/>
            </a:pPr>
            <a:r>
              <a:rPr lang="en-US" sz="3300" spc="165">
                <a:solidFill>
                  <a:srgbClr val="022AC5"/>
                </a:solidFill>
                <a:latin typeface="Poppins"/>
                <a:ea typeface="Poppins"/>
                <a:cs typeface="Poppins"/>
                <a:sym typeface="Poppins"/>
              </a:rPr>
              <a:t>STEDELIJKE KADER VOOR SAMENWERKEN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66764" y="3932873"/>
            <a:ext cx="4792536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3794"/>
              </a:lnSpc>
              <a:buFont typeface="Arial"/>
              <a:buChar char="•"/>
            </a:pPr>
            <a:r>
              <a:rPr lang="en-US" sz="3300" spc="165">
                <a:solidFill>
                  <a:srgbClr val="022AC5"/>
                </a:solidFill>
                <a:latin typeface="Poppins"/>
                <a:ea typeface="Poppins"/>
                <a:cs typeface="Poppins"/>
                <a:sym typeface="Poppins"/>
              </a:rPr>
              <a:t>UITGEBREIDE KENNISBANK  VOOR EXTRA ONDERSTEUNING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4407" y="8218487"/>
            <a:ext cx="17141541" cy="206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25"/>
              </a:lnSpc>
              <a:spcBef>
                <a:spcPct val="0"/>
              </a:spcBef>
            </a:pPr>
            <a:r>
              <a:rPr lang="en-US" sz="3500" b="1" u="none" strike="noStrike">
                <a:solidFill>
                  <a:srgbClr val="E27087"/>
                </a:solidFill>
                <a:latin typeface="Poppins Bold"/>
                <a:ea typeface="Poppins Bold"/>
                <a:cs typeface="Poppins Bold"/>
                <a:sym typeface="Poppins Bold"/>
              </a:rPr>
              <a:t>DOOR ELKAARS EXPERTISE TE VERKENNEN, VERBINDEN EN SAMEN TE WERKEN ZORGEN WE VOOR EEN SOEPELE OVERSTAP EN EEN ZACHTE LANDING </a:t>
            </a:r>
          </a:p>
          <a:p>
            <a:pPr marL="0" lvl="0" indent="0" algn="ctr">
              <a:lnSpc>
                <a:spcPts val="4025"/>
              </a:lnSpc>
              <a:spcBef>
                <a:spcPct val="0"/>
              </a:spcBef>
            </a:pPr>
            <a:r>
              <a:rPr lang="en-US" sz="3500" b="1" u="none" strike="noStrike">
                <a:solidFill>
                  <a:srgbClr val="E27087"/>
                </a:solidFill>
                <a:latin typeface="Poppins Bold"/>
                <a:ea typeface="Poppins Bold"/>
                <a:cs typeface="Poppins Bold"/>
                <a:sym typeface="Poppins Bold"/>
              </a:rPr>
              <a:t>VOOR IEDER KIND.</a:t>
            </a:r>
          </a:p>
          <a:p>
            <a:pPr marL="0" lvl="0" indent="0" algn="ctr">
              <a:lnSpc>
                <a:spcPts val="4025"/>
              </a:lnSpc>
              <a:spcBef>
                <a:spcPct val="0"/>
              </a:spcBef>
            </a:pPr>
            <a:endParaRPr lang="en-US" sz="3500" b="1" u="none" strike="noStrike">
              <a:solidFill>
                <a:srgbClr val="E2708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60638" y="1969333"/>
            <a:ext cx="17143896" cy="5959235"/>
            <a:chOff x="0" y="0"/>
            <a:chExt cx="2656038" cy="92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56038" cy="923242"/>
            </a:xfrm>
            <a:custGeom>
              <a:avLst/>
              <a:gdLst/>
              <a:ahLst/>
              <a:cxnLst/>
              <a:rect l="l" t="t" r="r" b="b"/>
              <a:pathLst>
                <a:path w="2656038" h="923242">
                  <a:moveTo>
                    <a:pt x="0" y="0"/>
                  </a:moveTo>
                  <a:lnTo>
                    <a:pt x="2656038" y="0"/>
                  </a:lnTo>
                  <a:lnTo>
                    <a:pt x="2656038" y="923242"/>
                  </a:lnTo>
                  <a:lnTo>
                    <a:pt x="0" y="923242"/>
                  </a:lnTo>
                  <a:close/>
                </a:path>
              </a:pathLst>
            </a:custGeom>
            <a:blipFill>
              <a:blip r:embed="rId2"/>
              <a:stretch>
                <a:fillRect t="-57712" b="-32683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0638" y="407353"/>
            <a:ext cx="17155310" cy="265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5600" b="1" u="none" strike="noStrike">
                <a:solidFill>
                  <a:srgbClr val="EC8F0C"/>
                </a:solidFill>
                <a:latin typeface="Poppins Bold"/>
                <a:ea typeface="Poppins Bold"/>
                <a:cs typeface="Poppins Bold"/>
                <a:sym typeface="Poppins Bold"/>
              </a:rPr>
              <a:t>SAMEN STERK VOOR EEN ZACHTE LANDING 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5600" b="1" u="none" strike="noStrike">
                <a:solidFill>
                  <a:srgbClr val="EC8F0C"/>
                </a:solidFill>
                <a:latin typeface="Poppins Bold"/>
                <a:ea typeface="Poppins Bold"/>
                <a:cs typeface="Poppins Bold"/>
                <a:sym typeface="Poppins Bold"/>
              </a:rPr>
              <a:t>MET DIGIDOOR ALS SCHAKEL</a:t>
            </a:r>
          </a:p>
          <a:p>
            <a:pPr marL="0" lvl="1" indent="0" algn="ctr">
              <a:lnSpc>
                <a:spcPts val="8799"/>
              </a:lnSpc>
              <a:spcBef>
                <a:spcPct val="0"/>
              </a:spcBef>
            </a:pPr>
            <a:endParaRPr lang="en-US" sz="5600" b="1" u="none" strike="noStrike">
              <a:solidFill>
                <a:srgbClr val="EC8F0C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20523" y="9821863"/>
            <a:ext cx="779968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5"/>
              </a:lnSpc>
              <a:spcBef>
                <a:spcPct val="0"/>
              </a:spcBef>
            </a:pPr>
            <a:r>
              <a:rPr lang="en-US" sz="2546" b="1" u="sng">
                <a:solidFill>
                  <a:srgbClr val="022AC5"/>
                </a:solidFill>
                <a:latin typeface="Poppins Bold"/>
                <a:ea typeface="Poppins Bold"/>
                <a:cs typeface="Poppins Bold"/>
                <a:sym typeface="Poppins Bold"/>
                <a:hlinkClick r:id="rId3" tooltip="https://lance.deschoor.nl/site/docs/42/files/Succesvol%20samenwerken%20-%20Doorgaande%20lijn%2C%2018%20maart%202025.pdf"/>
              </a:rPr>
              <a:t>ZIE OOK DOCUMENT SUCCESVOL SAMENWERKEN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9C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717658"/>
            <a:ext cx="4713565" cy="3117530"/>
          </a:xfrm>
          <a:custGeom>
            <a:avLst/>
            <a:gdLst/>
            <a:ahLst/>
            <a:cxnLst/>
            <a:rect l="l" t="t" r="r" b="b"/>
            <a:pathLst>
              <a:path w="4713565" h="3117530">
                <a:moveTo>
                  <a:pt x="0" y="0"/>
                </a:moveTo>
                <a:lnTo>
                  <a:pt x="4713565" y="0"/>
                </a:lnTo>
                <a:lnTo>
                  <a:pt x="4713565" y="3117530"/>
                </a:lnTo>
                <a:lnTo>
                  <a:pt x="0" y="311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2" b="-272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1124077" y="1822436"/>
            <a:ext cx="4713565" cy="3140413"/>
          </a:xfrm>
          <a:custGeom>
            <a:avLst/>
            <a:gdLst/>
            <a:ahLst/>
            <a:cxnLst/>
            <a:rect l="l" t="t" r="r" b="b"/>
            <a:pathLst>
              <a:path w="4713565" h="3140413">
                <a:moveTo>
                  <a:pt x="0" y="0"/>
                </a:moveTo>
                <a:lnTo>
                  <a:pt x="4713565" y="0"/>
                </a:lnTo>
                <a:lnTo>
                  <a:pt x="4713565" y="3140413"/>
                </a:lnTo>
                <a:lnTo>
                  <a:pt x="0" y="3140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>
            <a:off x="8145906" y="312821"/>
            <a:ext cx="5179494" cy="3450838"/>
          </a:xfrm>
          <a:custGeom>
            <a:avLst/>
            <a:gdLst/>
            <a:ahLst/>
            <a:cxnLst/>
            <a:rect l="l" t="t" r="r" b="b"/>
            <a:pathLst>
              <a:path w="5179494" h="3450838">
                <a:moveTo>
                  <a:pt x="0" y="0"/>
                </a:moveTo>
                <a:lnTo>
                  <a:pt x="5179494" y="0"/>
                </a:lnTo>
                <a:lnTo>
                  <a:pt x="5179494" y="3450838"/>
                </a:lnTo>
                <a:lnTo>
                  <a:pt x="0" y="3450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11302042" y="5685573"/>
            <a:ext cx="5179494" cy="3457312"/>
          </a:xfrm>
          <a:custGeom>
            <a:avLst/>
            <a:gdLst/>
            <a:ahLst/>
            <a:cxnLst/>
            <a:rect l="l" t="t" r="r" b="b"/>
            <a:pathLst>
              <a:path w="5179494" h="3457312">
                <a:moveTo>
                  <a:pt x="0" y="0"/>
                </a:moveTo>
                <a:lnTo>
                  <a:pt x="5179494" y="0"/>
                </a:lnTo>
                <a:lnTo>
                  <a:pt x="5179494" y="3457312"/>
                </a:lnTo>
                <a:lnTo>
                  <a:pt x="0" y="34573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565655" y="334645"/>
            <a:ext cx="6899174" cy="148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29"/>
              </a:lnSpc>
            </a:pPr>
            <a:r>
              <a:rPr lang="en-US" sz="10429" spc="-20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BIJZONDER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155838" y="554879"/>
            <a:ext cx="4103462" cy="148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00"/>
              </a:lnSpc>
            </a:pPr>
            <a:r>
              <a:rPr lang="en-US" sz="10400" spc="-20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UNIEK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95896" y="4030560"/>
            <a:ext cx="8096718" cy="148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10400" spc="-20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EIGENZINNIG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5655" y="5146198"/>
            <a:ext cx="7844572" cy="148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00"/>
              </a:lnSpc>
            </a:pPr>
            <a:r>
              <a:rPr lang="en-US" sz="10400" spc="-20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WONDERLIJK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7187" y="860265"/>
            <a:ext cx="16093519" cy="724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u="none" strike="noStrike" spc="28" dirty="0">
                <a:solidFill>
                  <a:srgbClr val="72C180"/>
                </a:solidFill>
                <a:latin typeface="Poppins Bold"/>
                <a:ea typeface="Poppins Bold"/>
                <a:cs typeface="Poppins Bold"/>
                <a:sym typeface="Poppins Bold"/>
              </a:rPr>
              <a:t>HOE WAARDEVOL ZOU HET ZIJN ALS DE UNIEKE TALENTEN EN EIGENSCHAPPEN VAN IEDER KIND VANZELFSPREKEND MEEVERHUIZEN </a:t>
            </a:r>
          </a:p>
          <a:p>
            <a:pPr algn="ctr">
              <a:lnSpc>
                <a:spcPts val="9600"/>
              </a:lnSpc>
            </a:pPr>
            <a:r>
              <a:rPr lang="en-US" sz="4800" b="1" u="none" strike="noStrike" spc="28" dirty="0">
                <a:solidFill>
                  <a:srgbClr val="72C180"/>
                </a:solidFill>
                <a:latin typeface="Poppins Bold"/>
                <a:ea typeface="Poppins Bold"/>
                <a:cs typeface="Poppins Bold"/>
                <a:sym typeface="Poppins Bold"/>
              </a:rPr>
              <a:t>NAAR DE BASISSCHOOL, </a:t>
            </a:r>
          </a:p>
          <a:p>
            <a:pPr marL="0" lvl="1" indent="0" algn="ctr">
              <a:lnSpc>
                <a:spcPts val="9600"/>
              </a:lnSpc>
            </a:pPr>
            <a:r>
              <a:rPr lang="en-US" sz="4800" b="1" u="none" strike="noStrike" spc="28" dirty="0">
                <a:solidFill>
                  <a:srgbClr val="72C180"/>
                </a:solidFill>
                <a:latin typeface="Poppins Bold"/>
                <a:ea typeface="Poppins Bold"/>
                <a:cs typeface="Poppins Bold"/>
                <a:sym typeface="Poppins Bold"/>
              </a:rPr>
              <a:t>ZODAT DE BASISSCHOOL KAN AANSLUITEN BIJ WAT AL ONTDEKT EN OPGEBOUWD IS?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F3470C-CCC2-7F51-0D80-84CE7A46A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925" y="2738438"/>
            <a:ext cx="13377555" cy="6527007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5" name="Onlinemedia 4" title="Luiz Antonio- why I don't want to eat octopus (HD)">
            <a:hlinkClick r:id="" action="ppaction://media"/>
            <a:extLst>
              <a:ext uri="{FF2B5EF4-FFF2-40B4-BE49-F238E27FC236}">
                <a16:creationId xmlns:a16="http://schemas.microsoft.com/office/drawing/2014/main" id="{2FD43C1B-CC71-E107-208A-F24E0289B7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16925" y="1120048"/>
            <a:ext cx="14305610" cy="804690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66E60BA-8153-B68A-D311-A7A1F35A37F1}"/>
              </a:ext>
            </a:extLst>
          </p:cNvPr>
          <p:cNvSpPr txBox="1"/>
          <p:nvPr/>
        </p:nvSpPr>
        <p:spPr>
          <a:xfrm>
            <a:off x="1816925" y="559890"/>
            <a:ext cx="14305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006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Samen de unieke talenten, eigenschappen en ervaringen van kinderen doorgeven ….</a:t>
            </a:r>
          </a:p>
        </p:txBody>
      </p:sp>
    </p:spTree>
    <p:extLst>
      <p:ext uri="{BB962C8B-B14F-4D97-AF65-F5344CB8AC3E}">
        <p14:creationId xmlns:p14="http://schemas.microsoft.com/office/powerpoint/2010/main" val="118296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9562C4BF03FA459E1D56DA20F13975" ma:contentTypeVersion="14" ma:contentTypeDescription="Een nieuw document maken." ma:contentTypeScope="" ma:versionID="ebcf857316314a960745be1aa342ae36">
  <xsd:schema xmlns:xsd="http://www.w3.org/2001/XMLSchema" xmlns:xs="http://www.w3.org/2001/XMLSchema" xmlns:p="http://schemas.microsoft.com/office/2006/metadata/properties" xmlns:ns2="6864acea-d3bd-4c27-a4a8-f1d3099c62e1" xmlns:ns3="80e05252-ead6-4743-ba73-a8acbaaa67b7" targetNamespace="http://schemas.microsoft.com/office/2006/metadata/properties" ma:root="true" ma:fieldsID="df32666154bd4c9b855abbd7424230c5" ns2:_="" ns3:_="">
    <xsd:import namespace="6864acea-d3bd-4c27-a4a8-f1d3099c62e1"/>
    <xsd:import namespace="80e05252-ead6-4743-ba73-a8acbaaa67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4acea-d3bd-4c27-a4a8-f1d3099c6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2db9c969-1241-44c7-90d2-66eab1129d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05252-ead6-4743-ba73-a8acbaaa67b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cc9677e-6258-4bd2-81b4-51c8716779e3}" ma:internalName="TaxCatchAll" ma:showField="CatchAllData" ma:web="80e05252-ead6-4743-ba73-a8acbaaa67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64acea-d3bd-4c27-a4a8-f1d3099c62e1">
      <Terms xmlns="http://schemas.microsoft.com/office/infopath/2007/PartnerControls"/>
    </lcf76f155ced4ddcb4097134ff3c332f>
    <TaxCatchAll xmlns="80e05252-ead6-4743-ba73-a8acbaaa67b7" xsi:nil="true"/>
  </documentManagement>
</p:properties>
</file>

<file path=customXml/itemProps1.xml><?xml version="1.0" encoding="utf-8"?>
<ds:datastoreItem xmlns:ds="http://schemas.openxmlformats.org/officeDocument/2006/customXml" ds:itemID="{39491AEF-BB3C-480B-B1C4-9242EDB60F64}"/>
</file>

<file path=customXml/itemProps2.xml><?xml version="1.0" encoding="utf-8"?>
<ds:datastoreItem xmlns:ds="http://schemas.openxmlformats.org/officeDocument/2006/customXml" ds:itemID="{AB236A48-F885-4925-BD10-A96FBA58B3DA}"/>
</file>

<file path=customXml/itemProps3.xml><?xml version="1.0" encoding="utf-8"?>
<ds:datastoreItem xmlns:ds="http://schemas.openxmlformats.org/officeDocument/2006/customXml" ds:itemID="{4156FF6B-22C7-4AE6-8BB2-CB6845D1EBCC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221</Words>
  <Application>Microsoft Office PowerPoint</Application>
  <PresentationFormat>Aangepast</PresentationFormat>
  <Paragraphs>38</Paragraphs>
  <Slides>10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7" baseType="lpstr">
      <vt:lpstr>Poppins Bold</vt:lpstr>
      <vt:lpstr>Calibri</vt:lpstr>
      <vt:lpstr>Arial</vt:lpstr>
      <vt:lpstr>Poppins</vt:lpstr>
      <vt:lpstr>TT Interphases Bold</vt:lpstr>
      <vt:lpstr>Aptos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VS/KDV – PO vernieuwd en actief sinds dit nieuwe schooljaar.</dc:title>
  <cp:lastModifiedBy>Simone Krol</cp:lastModifiedBy>
  <cp:revision>3</cp:revision>
  <dcterms:created xsi:type="dcterms:W3CDTF">2006-08-16T00:00:00Z</dcterms:created>
  <dcterms:modified xsi:type="dcterms:W3CDTF">2025-09-19T08:47:56Z</dcterms:modified>
  <dc:identifier>DAGzRJjinPQ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0x0101009A9562C4BF03FA459E1D56DA20F13975</vt:lpwstr>
  </property>
</Properties>
</file>