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9" r:id="rId5"/>
    <p:sldId id="365" r:id="rId6"/>
    <p:sldId id="423" r:id="rId7"/>
    <p:sldId id="416" r:id="rId8"/>
    <p:sldId id="407" r:id="rId9"/>
    <p:sldId id="374" r:id="rId10"/>
    <p:sldId id="403" r:id="rId11"/>
    <p:sldId id="408" r:id="rId12"/>
    <p:sldId id="427" r:id="rId13"/>
    <p:sldId id="555" r:id="rId14"/>
    <p:sldId id="406" r:id="rId15"/>
    <p:sldId id="438" r:id="rId16"/>
    <p:sldId id="433" r:id="rId17"/>
    <p:sldId id="435" r:id="rId18"/>
    <p:sldId id="384" r:id="rId19"/>
    <p:sldId id="424" r:id="rId20"/>
    <p:sldId id="440" r:id="rId21"/>
    <p:sldId id="380" r:id="rId22"/>
    <p:sldId id="436" r:id="rId23"/>
    <p:sldId id="378" r:id="rId24"/>
    <p:sldId id="399" r:id="rId25"/>
    <p:sldId id="413" r:id="rId26"/>
    <p:sldId id="434" r:id="rId27"/>
    <p:sldId id="425" r:id="rId28"/>
    <p:sldId id="437" r:id="rId29"/>
    <p:sldId id="412" r:id="rId30"/>
    <p:sldId id="439" r:id="rId31"/>
    <p:sldId id="388" r:id="rId32"/>
    <p:sldId id="383" r:id="rId33"/>
    <p:sldId id="387" r:id="rId34"/>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892"/>
    <a:srgbClr val="FFF9E5"/>
    <a:srgbClr val="996633"/>
    <a:srgbClr val="F074DE"/>
    <a:srgbClr val="067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01E9B-56C0-43D3-BEBD-A7FD72529E48}" v="3" dt="2025-05-19T11:50:23.7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67871" autoAdjust="0"/>
  </p:normalViewPr>
  <p:slideViewPr>
    <p:cSldViewPr>
      <p:cViewPr>
        <p:scale>
          <a:sx n="51" d="100"/>
          <a:sy n="51" d="100"/>
        </p:scale>
        <p:origin x="2141" y="1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a Posthumus" userId="02127c0c-511e-4278-863c-b1338db27586" providerId="ADAL" clId="{BD101E9B-56C0-43D3-BEBD-A7FD72529E48}"/>
    <pc:docChg chg="undo custSel addSld modSld sldOrd">
      <pc:chgData name="Cora Posthumus" userId="02127c0c-511e-4278-863c-b1338db27586" providerId="ADAL" clId="{BD101E9B-56C0-43D3-BEBD-A7FD72529E48}" dt="2025-05-19T11:50:26.828" v="4660"/>
      <pc:docMkLst>
        <pc:docMk/>
      </pc:docMkLst>
      <pc:sldChg chg="modSp mod modNotesTx">
        <pc:chgData name="Cora Posthumus" userId="02127c0c-511e-4278-863c-b1338db27586" providerId="ADAL" clId="{BD101E9B-56C0-43D3-BEBD-A7FD72529E48}" dt="2025-05-19T11:21:53.825" v="4392" actId="20577"/>
        <pc:sldMkLst>
          <pc:docMk/>
          <pc:sldMk cId="4026186704" sldId="365"/>
        </pc:sldMkLst>
        <pc:spChg chg="mod">
          <ac:chgData name="Cora Posthumus" userId="02127c0c-511e-4278-863c-b1338db27586" providerId="ADAL" clId="{BD101E9B-56C0-43D3-BEBD-A7FD72529E48}" dt="2025-05-14T11:36:27.851" v="27" actId="207"/>
          <ac:spMkLst>
            <pc:docMk/>
            <pc:sldMk cId="4026186704" sldId="365"/>
            <ac:spMk id="2" creationId="{00000000-0000-0000-0000-000000000000}"/>
          </ac:spMkLst>
        </pc:spChg>
        <pc:spChg chg="mod">
          <ac:chgData name="Cora Posthumus" userId="02127c0c-511e-4278-863c-b1338db27586" providerId="ADAL" clId="{BD101E9B-56C0-43D3-BEBD-A7FD72529E48}" dt="2025-05-19T11:20:41.851" v="4263" actId="20577"/>
          <ac:spMkLst>
            <pc:docMk/>
            <pc:sldMk cId="4026186704" sldId="365"/>
            <ac:spMk id="7" creationId="{66125543-77AD-B64C-43F5-C7B847691312}"/>
          </ac:spMkLst>
        </pc:spChg>
      </pc:sldChg>
      <pc:sldChg chg="modSp mod">
        <pc:chgData name="Cora Posthumus" userId="02127c0c-511e-4278-863c-b1338db27586" providerId="ADAL" clId="{BD101E9B-56C0-43D3-BEBD-A7FD72529E48}" dt="2025-05-14T11:37:00.245" v="31" actId="207"/>
        <pc:sldMkLst>
          <pc:docMk/>
          <pc:sldMk cId="477545951" sldId="374"/>
        </pc:sldMkLst>
        <pc:spChg chg="mod">
          <ac:chgData name="Cora Posthumus" userId="02127c0c-511e-4278-863c-b1338db27586" providerId="ADAL" clId="{BD101E9B-56C0-43D3-BEBD-A7FD72529E48}" dt="2025-05-14T11:37:00.245" v="31" actId="207"/>
          <ac:spMkLst>
            <pc:docMk/>
            <pc:sldMk cId="477545951" sldId="374"/>
            <ac:spMk id="2" creationId="{00000000-0000-0000-0000-000000000000}"/>
          </ac:spMkLst>
        </pc:spChg>
        <pc:spChg chg="mod">
          <ac:chgData name="Cora Posthumus" userId="02127c0c-511e-4278-863c-b1338db27586" providerId="ADAL" clId="{BD101E9B-56C0-43D3-BEBD-A7FD72529E48}" dt="2025-05-13T12:24:45.412" v="2" actId="1076"/>
          <ac:spMkLst>
            <pc:docMk/>
            <pc:sldMk cId="477545951" sldId="374"/>
            <ac:spMk id="4" creationId="{AFFC4A94-E196-FD3B-2F28-7BD92757C68A}"/>
          </ac:spMkLst>
        </pc:spChg>
      </pc:sldChg>
      <pc:sldChg chg="modSp mod modNotesTx">
        <pc:chgData name="Cora Posthumus" userId="02127c0c-511e-4278-863c-b1338db27586" providerId="ADAL" clId="{BD101E9B-56C0-43D3-BEBD-A7FD72529E48}" dt="2025-05-19T08:56:25.392" v="2870" actId="20577"/>
        <pc:sldMkLst>
          <pc:docMk/>
          <pc:sldMk cId="1517061517" sldId="378"/>
        </pc:sldMkLst>
        <pc:spChg chg="mod">
          <ac:chgData name="Cora Posthumus" userId="02127c0c-511e-4278-863c-b1338db27586" providerId="ADAL" clId="{BD101E9B-56C0-43D3-BEBD-A7FD72529E48}" dt="2025-05-14T11:38:04.812" v="41" actId="207"/>
          <ac:spMkLst>
            <pc:docMk/>
            <pc:sldMk cId="1517061517" sldId="378"/>
            <ac:spMk id="2" creationId="{00000000-0000-0000-0000-000000000000}"/>
          </ac:spMkLst>
        </pc:spChg>
      </pc:sldChg>
      <pc:sldChg chg="modSp mod modNotesTx">
        <pc:chgData name="Cora Posthumus" userId="02127c0c-511e-4278-863c-b1338db27586" providerId="ADAL" clId="{BD101E9B-56C0-43D3-BEBD-A7FD72529E48}" dt="2025-05-19T08:50:14.953" v="1974" actId="20577"/>
        <pc:sldMkLst>
          <pc:docMk/>
          <pc:sldMk cId="3346188176" sldId="380"/>
        </pc:sldMkLst>
        <pc:spChg chg="mod">
          <ac:chgData name="Cora Posthumus" userId="02127c0c-511e-4278-863c-b1338db27586" providerId="ADAL" clId="{BD101E9B-56C0-43D3-BEBD-A7FD72529E48}" dt="2025-05-14T11:37:53.602" v="39" actId="207"/>
          <ac:spMkLst>
            <pc:docMk/>
            <pc:sldMk cId="3346188176" sldId="380"/>
            <ac:spMk id="2" creationId="{00000000-0000-0000-0000-000000000000}"/>
          </ac:spMkLst>
        </pc:spChg>
      </pc:sldChg>
      <pc:sldChg chg="modSp mod">
        <pc:chgData name="Cora Posthumus" userId="02127c0c-511e-4278-863c-b1338db27586" providerId="ADAL" clId="{BD101E9B-56C0-43D3-BEBD-A7FD72529E48}" dt="2025-05-14T11:37:44.934" v="37" actId="207"/>
        <pc:sldMkLst>
          <pc:docMk/>
          <pc:sldMk cId="3960348731" sldId="384"/>
        </pc:sldMkLst>
        <pc:spChg chg="mod">
          <ac:chgData name="Cora Posthumus" userId="02127c0c-511e-4278-863c-b1338db27586" providerId="ADAL" clId="{BD101E9B-56C0-43D3-BEBD-A7FD72529E48}" dt="2025-05-14T11:37:44.934" v="37" actId="207"/>
          <ac:spMkLst>
            <pc:docMk/>
            <pc:sldMk cId="3960348731" sldId="384"/>
            <ac:spMk id="2" creationId="{00000000-0000-0000-0000-000000000000}"/>
          </ac:spMkLst>
        </pc:spChg>
      </pc:sldChg>
      <pc:sldChg chg="modSp mod">
        <pc:chgData name="Cora Posthumus" userId="02127c0c-511e-4278-863c-b1338db27586" providerId="ADAL" clId="{BD101E9B-56C0-43D3-BEBD-A7FD72529E48}" dt="2025-05-14T11:38:45.005" v="49" actId="207"/>
        <pc:sldMkLst>
          <pc:docMk/>
          <pc:sldMk cId="1813050338" sldId="388"/>
        </pc:sldMkLst>
        <pc:spChg chg="mod">
          <ac:chgData name="Cora Posthumus" userId="02127c0c-511e-4278-863c-b1338db27586" providerId="ADAL" clId="{BD101E9B-56C0-43D3-BEBD-A7FD72529E48}" dt="2025-05-14T11:38:45.005" v="49" actId="207"/>
          <ac:spMkLst>
            <pc:docMk/>
            <pc:sldMk cId="1813050338" sldId="388"/>
            <ac:spMk id="2" creationId="{00000000-0000-0000-0000-000000000000}"/>
          </ac:spMkLst>
        </pc:spChg>
      </pc:sldChg>
      <pc:sldChg chg="modSp mod modNotesTx">
        <pc:chgData name="Cora Posthumus" userId="02127c0c-511e-4278-863c-b1338db27586" providerId="ADAL" clId="{BD101E9B-56C0-43D3-BEBD-A7FD72529E48}" dt="2025-05-19T09:00:30.924" v="3553" actId="20577"/>
        <pc:sldMkLst>
          <pc:docMk/>
          <pc:sldMk cId="3897514475" sldId="399"/>
        </pc:sldMkLst>
        <pc:spChg chg="mod">
          <ac:chgData name="Cora Posthumus" userId="02127c0c-511e-4278-863c-b1338db27586" providerId="ADAL" clId="{BD101E9B-56C0-43D3-BEBD-A7FD72529E48}" dt="2025-05-14T11:38:09.863" v="42" actId="207"/>
          <ac:spMkLst>
            <pc:docMk/>
            <pc:sldMk cId="3897514475" sldId="399"/>
            <ac:spMk id="2" creationId="{00000000-0000-0000-0000-000000000000}"/>
          </ac:spMkLst>
        </pc:spChg>
      </pc:sldChg>
      <pc:sldChg chg="modNotesTx">
        <pc:chgData name="Cora Posthumus" userId="02127c0c-511e-4278-863c-b1338db27586" providerId="ADAL" clId="{BD101E9B-56C0-43D3-BEBD-A7FD72529E48}" dt="2025-05-19T11:24:06.302" v="4424" actId="20577"/>
        <pc:sldMkLst>
          <pc:docMk/>
          <pc:sldMk cId="2398655330" sldId="403"/>
        </pc:sldMkLst>
      </pc:sldChg>
      <pc:sldChg chg="modNotesTx">
        <pc:chgData name="Cora Posthumus" userId="02127c0c-511e-4278-863c-b1338db27586" providerId="ADAL" clId="{BD101E9B-56C0-43D3-BEBD-A7FD72529E48}" dt="2025-05-19T11:32:31.832" v="4567" actId="20577"/>
        <pc:sldMkLst>
          <pc:docMk/>
          <pc:sldMk cId="597806491" sldId="406"/>
        </pc:sldMkLst>
      </pc:sldChg>
      <pc:sldChg chg="modSp mod modNotesTx">
        <pc:chgData name="Cora Posthumus" userId="02127c0c-511e-4278-863c-b1338db27586" providerId="ADAL" clId="{BD101E9B-56C0-43D3-BEBD-A7FD72529E48}" dt="2025-05-19T08:30:59.165" v="426" actId="20577"/>
        <pc:sldMkLst>
          <pc:docMk/>
          <pc:sldMk cId="2502657451" sldId="407"/>
        </pc:sldMkLst>
        <pc:spChg chg="mod">
          <ac:chgData name="Cora Posthumus" userId="02127c0c-511e-4278-863c-b1338db27586" providerId="ADAL" clId="{BD101E9B-56C0-43D3-BEBD-A7FD72529E48}" dt="2025-05-14T11:36:52.126" v="30" actId="207"/>
          <ac:spMkLst>
            <pc:docMk/>
            <pc:sldMk cId="2502657451" sldId="407"/>
            <ac:spMk id="2" creationId="{00000000-0000-0000-0000-000000000000}"/>
          </ac:spMkLst>
        </pc:spChg>
      </pc:sldChg>
      <pc:sldChg chg="modSp mod modNotesTx">
        <pc:chgData name="Cora Posthumus" userId="02127c0c-511e-4278-863c-b1338db27586" providerId="ADAL" clId="{BD101E9B-56C0-43D3-BEBD-A7FD72529E48}" dt="2025-05-19T08:32:45.035" v="566" actId="20577"/>
        <pc:sldMkLst>
          <pc:docMk/>
          <pc:sldMk cId="247934162" sldId="408"/>
        </pc:sldMkLst>
        <pc:spChg chg="mod">
          <ac:chgData name="Cora Posthumus" userId="02127c0c-511e-4278-863c-b1338db27586" providerId="ADAL" clId="{BD101E9B-56C0-43D3-BEBD-A7FD72529E48}" dt="2025-05-14T11:37:06.544" v="32" actId="207"/>
          <ac:spMkLst>
            <pc:docMk/>
            <pc:sldMk cId="247934162" sldId="408"/>
            <ac:spMk id="2" creationId="{00000000-0000-0000-0000-000000000000}"/>
          </ac:spMkLst>
        </pc:spChg>
      </pc:sldChg>
      <pc:sldChg chg="modSp mod">
        <pc:chgData name="Cora Posthumus" userId="02127c0c-511e-4278-863c-b1338db27586" providerId="ADAL" clId="{BD101E9B-56C0-43D3-BEBD-A7FD72529E48}" dt="2025-05-14T11:38:35.332" v="47" actId="207"/>
        <pc:sldMkLst>
          <pc:docMk/>
          <pc:sldMk cId="3276711448" sldId="412"/>
        </pc:sldMkLst>
        <pc:spChg chg="mod">
          <ac:chgData name="Cora Posthumus" userId="02127c0c-511e-4278-863c-b1338db27586" providerId="ADAL" clId="{BD101E9B-56C0-43D3-BEBD-A7FD72529E48}" dt="2025-05-14T11:38:35.332" v="47" actId="207"/>
          <ac:spMkLst>
            <pc:docMk/>
            <pc:sldMk cId="3276711448" sldId="412"/>
            <ac:spMk id="2" creationId="{00000000-0000-0000-0000-000000000000}"/>
          </ac:spMkLst>
        </pc:spChg>
      </pc:sldChg>
      <pc:sldChg chg="modSp mod modNotesTx">
        <pc:chgData name="Cora Posthumus" userId="02127c0c-511e-4278-863c-b1338db27586" providerId="ADAL" clId="{BD101E9B-56C0-43D3-BEBD-A7FD72529E48}" dt="2025-05-19T09:02:00.637" v="3763" actId="20577"/>
        <pc:sldMkLst>
          <pc:docMk/>
          <pc:sldMk cId="1302089961" sldId="413"/>
        </pc:sldMkLst>
        <pc:spChg chg="mod">
          <ac:chgData name="Cora Posthumus" userId="02127c0c-511e-4278-863c-b1338db27586" providerId="ADAL" clId="{BD101E9B-56C0-43D3-BEBD-A7FD72529E48}" dt="2025-05-14T11:38:15.654" v="43" actId="207"/>
          <ac:spMkLst>
            <pc:docMk/>
            <pc:sldMk cId="1302089961" sldId="413"/>
            <ac:spMk id="2" creationId="{00000000-0000-0000-0000-000000000000}"/>
          </ac:spMkLst>
        </pc:spChg>
      </pc:sldChg>
      <pc:sldChg chg="modSp mod">
        <pc:chgData name="Cora Posthumus" userId="02127c0c-511e-4278-863c-b1338db27586" providerId="ADAL" clId="{BD101E9B-56C0-43D3-BEBD-A7FD72529E48}" dt="2025-05-14T11:36:46.444" v="29" actId="207"/>
        <pc:sldMkLst>
          <pc:docMk/>
          <pc:sldMk cId="3912006910" sldId="416"/>
        </pc:sldMkLst>
        <pc:spChg chg="mod">
          <ac:chgData name="Cora Posthumus" userId="02127c0c-511e-4278-863c-b1338db27586" providerId="ADAL" clId="{BD101E9B-56C0-43D3-BEBD-A7FD72529E48}" dt="2025-05-14T11:36:46.444" v="29" actId="207"/>
          <ac:spMkLst>
            <pc:docMk/>
            <pc:sldMk cId="3912006910" sldId="416"/>
            <ac:spMk id="2" creationId="{00000000-0000-0000-0000-000000000000}"/>
          </ac:spMkLst>
        </pc:spChg>
      </pc:sldChg>
      <pc:sldChg chg="modSp mod">
        <pc:chgData name="Cora Posthumus" userId="02127c0c-511e-4278-863c-b1338db27586" providerId="ADAL" clId="{BD101E9B-56C0-43D3-BEBD-A7FD72529E48}" dt="2025-05-14T11:36:34.669" v="28" actId="207"/>
        <pc:sldMkLst>
          <pc:docMk/>
          <pc:sldMk cId="3889319866" sldId="423"/>
        </pc:sldMkLst>
        <pc:spChg chg="mod">
          <ac:chgData name="Cora Posthumus" userId="02127c0c-511e-4278-863c-b1338db27586" providerId="ADAL" clId="{BD101E9B-56C0-43D3-BEBD-A7FD72529E48}" dt="2025-05-14T11:36:34.669" v="28" actId="207"/>
          <ac:spMkLst>
            <pc:docMk/>
            <pc:sldMk cId="3889319866" sldId="423"/>
            <ac:spMk id="9" creationId="{ED5D1C2A-9698-B4C3-677A-2E0E83469A7F}"/>
          </ac:spMkLst>
        </pc:spChg>
      </pc:sldChg>
      <pc:sldChg chg="modSp mod">
        <pc:chgData name="Cora Posthumus" userId="02127c0c-511e-4278-863c-b1338db27586" providerId="ADAL" clId="{BD101E9B-56C0-43D3-BEBD-A7FD72529E48}" dt="2025-05-14T11:37:49.113" v="38" actId="207"/>
        <pc:sldMkLst>
          <pc:docMk/>
          <pc:sldMk cId="4241523464" sldId="424"/>
        </pc:sldMkLst>
        <pc:spChg chg="mod">
          <ac:chgData name="Cora Posthumus" userId="02127c0c-511e-4278-863c-b1338db27586" providerId="ADAL" clId="{BD101E9B-56C0-43D3-BEBD-A7FD72529E48}" dt="2025-05-14T11:37:49.113" v="38" actId="207"/>
          <ac:spMkLst>
            <pc:docMk/>
            <pc:sldMk cId="4241523464" sldId="424"/>
            <ac:spMk id="13" creationId="{50126B1A-68CE-4F57-F95C-0C07FB46E097}"/>
          </ac:spMkLst>
        </pc:spChg>
      </pc:sldChg>
      <pc:sldChg chg="modSp mod">
        <pc:chgData name="Cora Posthumus" userId="02127c0c-511e-4278-863c-b1338db27586" providerId="ADAL" clId="{BD101E9B-56C0-43D3-BEBD-A7FD72529E48}" dt="2025-05-14T11:38:25.389" v="45" actId="207"/>
        <pc:sldMkLst>
          <pc:docMk/>
          <pc:sldMk cId="1007495247" sldId="425"/>
        </pc:sldMkLst>
        <pc:spChg chg="mod">
          <ac:chgData name="Cora Posthumus" userId="02127c0c-511e-4278-863c-b1338db27586" providerId="ADAL" clId="{BD101E9B-56C0-43D3-BEBD-A7FD72529E48}" dt="2025-05-14T11:38:25.389" v="45" actId="207"/>
          <ac:spMkLst>
            <pc:docMk/>
            <pc:sldMk cId="1007495247" sldId="425"/>
            <ac:spMk id="9" creationId="{95C206C9-0223-472E-2955-F7EFEFAC133A}"/>
          </ac:spMkLst>
        </pc:spChg>
      </pc:sldChg>
      <pc:sldChg chg="modSp mod modNotesTx">
        <pc:chgData name="Cora Posthumus" userId="02127c0c-511e-4278-863c-b1338db27586" providerId="ADAL" clId="{BD101E9B-56C0-43D3-BEBD-A7FD72529E48}" dt="2025-05-19T09:27:36.880" v="4260" actId="20577"/>
        <pc:sldMkLst>
          <pc:docMk/>
          <pc:sldMk cId="1192263428" sldId="427"/>
        </pc:sldMkLst>
        <pc:spChg chg="mod">
          <ac:chgData name="Cora Posthumus" userId="02127c0c-511e-4278-863c-b1338db27586" providerId="ADAL" clId="{BD101E9B-56C0-43D3-BEBD-A7FD72529E48}" dt="2025-05-14T11:37:12.472" v="33" actId="207"/>
          <ac:spMkLst>
            <pc:docMk/>
            <pc:sldMk cId="1192263428" sldId="427"/>
            <ac:spMk id="2" creationId="{0D368509-4853-5328-F5A9-9AE76BF920EB}"/>
          </ac:spMkLst>
        </pc:spChg>
      </pc:sldChg>
      <pc:sldChg chg="modSp mod modNotesTx">
        <pc:chgData name="Cora Posthumus" userId="02127c0c-511e-4278-863c-b1338db27586" providerId="ADAL" clId="{BD101E9B-56C0-43D3-BEBD-A7FD72529E48}" dt="2025-05-19T09:25:39.555" v="4259" actId="20577"/>
        <pc:sldMkLst>
          <pc:docMk/>
          <pc:sldMk cId="624862593" sldId="433"/>
        </pc:sldMkLst>
        <pc:spChg chg="mod">
          <ac:chgData name="Cora Posthumus" userId="02127c0c-511e-4278-863c-b1338db27586" providerId="ADAL" clId="{BD101E9B-56C0-43D3-BEBD-A7FD72529E48}" dt="2025-05-14T11:37:23.669" v="35" actId="207"/>
          <ac:spMkLst>
            <pc:docMk/>
            <pc:sldMk cId="624862593" sldId="433"/>
            <ac:spMk id="2" creationId="{46D91306-AF65-C312-6EDE-CF572C668D21}"/>
          </ac:spMkLst>
        </pc:spChg>
      </pc:sldChg>
      <pc:sldChg chg="modSp mod modNotesTx">
        <pc:chgData name="Cora Posthumus" userId="02127c0c-511e-4278-863c-b1338db27586" providerId="ADAL" clId="{BD101E9B-56C0-43D3-BEBD-A7FD72529E48}" dt="2025-05-19T09:13:20.986" v="4212" actId="20577"/>
        <pc:sldMkLst>
          <pc:docMk/>
          <pc:sldMk cId="1717597319" sldId="434"/>
        </pc:sldMkLst>
        <pc:spChg chg="mod">
          <ac:chgData name="Cora Posthumus" userId="02127c0c-511e-4278-863c-b1338db27586" providerId="ADAL" clId="{BD101E9B-56C0-43D3-BEBD-A7FD72529E48}" dt="2025-05-14T11:38:19.801" v="44" actId="207"/>
          <ac:spMkLst>
            <pc:docMk/>
            <pc:sldMk cId="1717597319" sldId="434"/>
            <ac:spMk id="2" creationId="{25690540-D0B1-026F-3113-3F79FE9B67AC}"/>
          </ac:spMkLst>
        </pc:spChg>
        <pc:spChg chg="mod">
          <ac:chgData name="Cora Posthumus" userId="02127c0c-511e-4278-863c-b1338db27586" providerId="ADAL" clId="{BD101E9B-56C0-43D3-BEBD-A7FD72529E48}" dt="2025-05-13T12:34:42.284" v="5" actId="20577"/>
          <ac:spMkLst>
            <pc:docMk/>
            <pc:sldMk cId="1717597319" sldId="434"/>
            <ac:spMk id="3" creationId="{E4F98052-DA58-76DC-AEFA-07B58D59C166}"/>
          </ac:spMkLst>
        </pc:spChg>
        <pc:picChg chg="mod">
          <ac:chgData name="Cora Posthumus" userId="02127c0c-511e-4278-863c-b1338db27586" providerId="ADAL" clId="{BD101E9B-56C0-43D3-BEBD-A7FD72529E48}" dt="2025-05-16T08:13:04.674" v="50" actId="1076"/>
          <ac:picMkLst>
            <pc:docMk/>
            <pc:sldMk cId="1717597319" sldId="434"/>
            <ac:picMk id="4" creationId="{ED901D35-D293-BC70-DDFF-A3FCF8B8B1CD}"/>
          </ac:picMkLst>
        </pc:picChg>
      </pc:sldChg>
      <pc:sldChg chg="modSp mod modNotesTx">
        <pc:chgData name="Cora Posthumus" userId="02127c0c-511e-4278-863c-b1338db27586" providerId="ADAL" clId="{BD101E9B-56C0-43D3-BEBD-A7FD72529E48}" dt="2025-05-19T11:35:54.626" v="4636" actId="20577"/>
        <pc:sldMkLst>
          <pc:docMk/>
          <pc:sldMk cId="3674083389" sldId="435"/>
        </pc:sldMkLst>
        <pc:spChg chg="mod">
          <ac:chgData name="Cora Posthumus" userId="02127c0c-511e-4278-863c-b1338db27586" providerId="ADAL" clId="{BD101E9B-56C0-43D3-BEBD-A7FD72529E48}" dt="2025-05-14T11:37:30.550" v="36" actId="207"/>
          <ac:spMkLst>
            <pc:docMk/>
            <pc:sldMk cId="3674083389" sldId="435"/>
            <ac:spMk id="2" creationId="{9A7597AF-57EA-796C-E28C-ADD8ED14F0B5}"/>
          </ac:spMkLst>
        </pc:spChg>
        <pc:spChg chg="mod">
          <ac:chgData name="Cora Posthumus" userId="02127c0c-511e-4278-863c-b1338db27586" providerId="ADAL" clId="{BD101E9B-56C0-43D3-BEBD-A7FD72529E48}" dt="2025-05-19T11:35:27.530" v="4571" actId="20577"/>
          <ac:spMkLst>
            <pc:docMk/>
            <pc:sldMk cId="3674083389" sldId="435"/>
            <ac:spMk id="3" creationId="{C4C2C397-0114-4563-1DA7-D66B7FFDF60B}"/>
          </ac:spMkLst>
        </pc:spChg>
      </pc:sldChg>
      <pc:sldChg chg="modSp mod modNotesTx">
        <pc:chgData name="Cora Posthumus" userId="02127c0c-511e-4278-863c-b1338db27586" providerId="ADAL" clId="{BD101E9B-56C0-43D3-BEBD-A7FD72529E48}" dt="2025-05-19T11:41:40.555" v="4657" actId="20577"/>
        <pc:sldMkLst>
          <pc:docMk/>
          <pc:sldMk cId="1236312527" sldId="436"/>
        </pc:sldMkLst>
        <pc:spChg chg="mod">
          <ac:chgData name="Cora Posthumus" userId="02127c0c-511e-4278-863c-b1338db27586" providerId="ADAL" clId="{BD101E9B-56C0-43D3-BEBD-A7FD72529E48}" dt="2025-05-14T11:37:57.981" v="40" actId="207"/>
          <ac:spMkLst>
            <pc:docMk/>
            <pc:sldMk cId="1236312527" sldId="436"/>
            <ac:spMk id="2" creationId="{D1E4C449-530A-F94F-053D-86EFF8699CB7}"/>
          </ac:spMkLst>
        </pc:spChg>
      </pc:sldChg>
      <pc:sldChg chg="modSp mod">
        <pc:chgData name="Cora Posthumus" userId="02127c0c-511e-4278-863c-b1338db27586" providerId="ADAL" clId="{BD101E9B-56C0-43D3-BEBD-A7FD72529E48}" dt="2025-05-14T11:38:30.198" v="46" actId="207"/>
        <pc:sldMkLst>
          <pc:docMk/>
          <pc:sldMk cId="2278741236" sldId="437"/>
        </pc:sldMkLst>
        <pc:spChg chg="mod">
          <ac:chgData name="Cora Posthumus" userId="02127c0c-511e-4278-863c-b1338db27586" providerId="ADAL" clId="{BD101E9B-56C0-43D3-BEBD-A7FD72529E48}" dt="2025-05-14T11:38:30.198" v="46" actId="207"/>
          <ac:spMkLst>
            <pc:docMk/>
            <pc:sldMk cId="2278741236" sldId="437"/>
            <ac:spMk id="2" creationId="{01095F74-EF9F-628E-BDA6-CA494B846765}"/>
          </ac:spMkLst>
        </pc:spChg>
      </pc:sldChg>
      <pc:sldChg chg="modSp mod">
        <pc:chgData name="Cora Posthumus" userId="02127c0c-511e-4278-863c-b1338db27586" providerId="ADAL" clId="{BD101E9B-56C0-43D3-BEBD-A7FD72529E48}" dt="2025-05-14T11:37:18.940" v="34" actId="207"/>
        <pc:sldMkLst>
          <pc:docMk/>
          <pc:sldMk cId="3798203680" sldId="438"/>
        </pc:sldMkLst>
        <pc:spChg chg="mod">
          <ac:chgData name="Cora Posthumus" userId="02127c0c-511e-4278-863c-b1338db27586" providerId="ADAL" clId="{BD101E9B-56C0-43D3-BEBD-A7FD72529E48}" dt="2025-05-14T11:37:18.940" v="34" actId="207"/>
          <ac:spMkLst>
            <pc:docMk/>
            <pc:sldMk cId="3798203680" sldId="438"/>
            <ac:spMk id="2" creationId="{A7D93A6C-E236-0862-FD19-564AD100C79C}"/>
          </ac:spMkLst>
        </pc:spChg>
      </pc:sldChg>
      <pc:sldChg chg="addSp delSp modSp new mod">
        <pc:chgData name="Cora Posthumus" userId="02127c0c-511e-4278-863c-b1338db27586" providerId="ADAL" clId="{BD101E9B-56C0-43D3-BEBD-A7FD72529E48}" dt="2025-05-14T11:38:39.722" v="48" actId="207"/>
        <pc:sldMkLst>
          <pc:docMk/>
          <pc:sldMk cId="2015380616" sldId="439"/>
        </pc:sldMkLst>
        <pc:spChg chg="mod">
          <ac:chgData name="Cora Posthumus" userId="02127c0c-511e-4278-863c-b1338db27586" providerId="ADAL" clId="{BD101E9B-56C0-43D3-BEBD-A7FD72529E48}" dt="2025-05-14T11:38:39.722" v="48" actId="207"/>
          <ac:spMkLst>
            <pc:docMk/>
            <pc:sldMk cId="2015380616" sldId="439"/>
            <ac:spMk id="2" creationId="{4CD0A1A4-7803-5A28-03E5-1799EB7C80E6}"/>
          </ac:spMkLst>
        </pc:spChg>
        <pc:picChg chg="add mod ord">
          <ac:chgData name="Cora Posthumus" userId="02127c0c-511e-4278-863c-b1338db27586" providerId="ADAL" clId="{BD101E9B-56C0-43D3-BEBD-A7FD72529E48}" dt="2025-05-14T11:36:12.276" v="26" actId="14100"/>
          <ac:picMkLst>
            <pc:docMk/>
            <pc:sldMk cId="2015380616" sldId="439"/>
            <ac:picMk id="7" creationId="{DBA76D75-95BC-CE07-F905-EB70A0DF52B8}"/>
          </ac:picMkLst>
        </pc:picChg>
      </pc:sldChg>
      <pc:sldChg chg="addSp delSp modSp new mod">
        <pc:chgData name="Cora Posthumus" userId="02127c0c-511e-4278-863c-b1338db27586" providerId="ADAL" clId="{BD101E9B-56C0-43D3-BEBD-A7FD72529E48}" dt="2025-05-19T09:13:45.243" v="4216" actId="14100"/>
        <pc:sldMkLst>
          <pc:docMk/>
          <pc:sldMk cId="1057627064" sldId="440"/>
        </pc:sldMkLst>
        <pc:spChg chg="del">
          <ac:chgData name="Cora Posthumus" userId="02127c0c-511e-4278-863c-b1338db27586" providerId="ADAL" clId="{BD101E9B-56C0-43D3-BEBD-A7FD72529E48}" dt="2025-05-19T08:44:42.768" v="1575" actId="26606"/>
          <ac:spMkLst>
            <pc:docMk/>
            <pc:sldMk cId="1057627064" sldId="440"/>
            <ac:spMk id="2" creationId="{E7BED4EC-3DFD-9B47-AA73-CC4FA1320F0A}"/>
          </ac:spMkLst>
        </pc:spChg>
        <pc:spChg chg="del">
          <ac:chgData name="Cora Posthumus" userId="02127c0c-511e-4278-863c-b1338db27586" providerId="ADAL" clId="{BD101E9B-56C0-43D3-BEBD-A7FD72529E48}" dt="2025-05-19T08:44:37.184" v="1573"/>
          <ac:spMkLst>
            <pc:docMk/>
            <pc:sldMk cId="1057627064" sldId="440"/>
            <ac:spMk id="3" creationId="{56C22300-900C-BEDD-2183-A97FCA8C6997}"/>
          </ac:spMkLst>
        </pc:spChg>
        <pc:spChg chg="add">
          <ac:chgData name="Cora Posthumus" userId="02127c0c-511e-4278-863c-b1338db27586" providerId="ADAL" clId="{BD101E9B-56C0-43D3-BEBD-A7FD72529E48}" dt="2025-05-19T08:44:42.768" v="1575" actId="26606"/>
          <ac:spMkLst>
            <pc:docMk/>
            <pc:sldMk cId="1057627064" sldId="440"/>
            <ac:spMk id="9" creationId="{2010B580-654F-EF36-B45D-4EC6BE48F6F2}"/>
          </ac:spMkLst>
        </pc:spChg>
        <pc:picChg chg="add mod">
          <ac:chgData name="Cora Posthumus" userId="02127c0c-511e-4278-863c-b1338db27586" providerId="ADAL" clId="{BD101E9B-56C0-43D3-BEBD-A7FD72529E48}" dt="2025-05-19T09:13:45.243" v="4216" actId="14100"/>
          <ac:picMkLst>
            <pc:docMk/>
            <pc:sldMk cId="1057627064" sldId="440"/>
            <ac:picMk id="4" creationId="{6FB8074D-70BF-86A1-F4DA-7E4BE7D5CC10}"/>
          </ac:picMkLst>
        </pc:picChg>
      </pc:sldChg>
      <pc:sldChg chg="add ord">
        <pc:chgData name="Cora Posthumus" userId="02127c0c-511e-4278-863c-b1338db27586" providerId="ADAL" clId="{BD101E9B-56C0-43D3-BEBD-A7FD72529E48}" dt="2025-05-19T11:50:26.828" v="4660"/>
        <pc:sldMkLst>
          <pc:docMk/>
          <pc:sldMk cId="546196758" sldId="5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8A853-3DE0-47E7-9676-7133A75205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393B83-718A-44D8-9064-E0F0768260AB}">
      <dgm:prSet/>
      <dgm:spPr/>
      <dgm:t>
        <a:bodyPr/>
        <a:lstStyle/>
        <a:p>
          <a:r>
            <a:rPr lang="nl-NL" b="0" dirty="0"/>
            <a:t>Hoe verloopt de woordenschatontwikkeling </a:t>
          </a:r>
          <a:endParaRPr lang="en-US" dirty="0"/>
        </a:p>
      </dgm:t>
    </dgm:pt>
    <dgm:pt modelId="{97FBF08A-9DB9-4AE5-B14C-EE0A45718EB5}" type="parTrans" cxnId="{BDC37008-69B8-42C6-9AAC-514E720238B3}">
      <dgm:prSet/>
      <dgm:spPr/>
      <dgm:t>
        <a:bodyPr/>
        <a:lstStyle/>
        <a:p>
          <a:endParaRPr lang="en-US"/>
        </a:p>
      </dgm:t>
    </dgm:pt>
    <dgm:pt modelId="{6CBDDB46-EBC8-4197-909E-C04DE1B3EF2A}" type="sibTrans" cxnId="{BDC37008-69B8-42C6-9AAC-514E720238B3}">
      <dgm:prSet/>
      <dgm:spPr/>
      <dgm:t>
        <a:bodyPr/>
        <a:lstStyle/>
        <a:p>
          <a:endParaRPr lang="en-US"/>
        </a:p>
      </dgm:t>
    </dgm:pt>
    <dgm:pt modelId="{A9EE5F79-4BFB-4E7D-9146-19A2B786EA80}">
      <dgm:prSet/>
      <dgm:spPr/>
      <dgm:t>
        <a:bodyPr/>
        <a:lstStyle/>
        <a:p>
          <a:r>
            <a:rPr lang="nl-NL" b="0"/>
            <a:t>Het belang van een grote woordenschat</a:t>
          </a:r>
          <a:endParaRPr lang="en-US"/>
        </a:p>
      </dgm:t>
    </dgm:pt>
    <dgm:pt modelId="{C2B43E60-E5DF-4426-AF39-3D7A01B7EC21}" type="parTrans" cxnId="{A72793E8-028A-46CC-99F4-735E79EC5197}">
      <dgm:prSet/>
      <dgm:spPr/>
      <dgm:t>
        <a:bodyPr/>
        <a:lstStyle/>
        <a:p>
          <a:endParaRPr lang="en-US"/>
        </a:p>
      </dgm:t>
    </dgm:pt>
    <dgm:pt modelId="{E10AB01F-F72B-4654-81D0-CB6894CF544D}" type="sibTrans" cxnId="{A72793E8-028A-46CC-99F4-735E79EC5197}">
      <dgm:prSet/>
      <dgm:spPr/>
      <dgm:t>
        <a:bodyPr/>
        <a:lstStyle/>
        <a:p>
          <a:endParaRPr lang="en-US"/>
        </a:p>
      </dgm:t>
    </dgm:pt>
    <dgm:pt modelId="{8A4521E2-4B48-41A6-9FA2-75299DEDCBFD}">
      <dgm:prSet/>
      <dgm:spPr/>
      <dgm:t>
        <a:bodyPr/>
        <a:lstStyle/>
        <a:p>
          <a:r>
            <a:rPr lang="nl-NL" b="0"/>
            <a:t>Het verschil tussen DAT en CAT taal</a:t>
          </a:r>
          <a:endParaRPr lang="en-US"/>
        </a:p>
      </dgm:t>
    </dgm:pt>
    <dgm:pt modelId="{EEF9A29E-095F-41FE-B08F-CE82B3C7F477}" type="parTrans" cxnId="{CCE0806F-EE67-48E4-A562-0206338D314D}">
      <dgm:prSet/>
      <dgm:spPr/>
      <dgm:t>
        <a:bodyPr/>
        <a:lstStyle/>
        <a:p>
          <a:endParaRPr lang="en-US"/>
        </a:p>
      </dgm:t>
    </dgm:pt>
    <dgm:pt modelId="{38FB73B7-D739-49D8-8A2E-8C73DF59594E}" type="sibTrans" cxnId="{CCE0806F-EE67-48E4-A562-0206338D314D}">
      <dgm:prSet/>
      <dgm:spPr/>
      <dgm:t>
        <a:bodyPr/>
        <a:lstStyle/>
        <a:p>
          <a:endParaRPr lang="en-US"/>
        </a:p>
      </dgm:t>
    </dgm:pt>
    <dgm:pt modelId="{8E698D8F-9E16-4FF3-9B25-1CF956A07E10}">
      <dgm:prSet/>
      <dgm:spPr/>
      <dgm:t>
        <a:bodyPr/>
        <a:lstStyle/>
        <a:p>
          <a:r>
            <a:rPr lang="nl-NL" b="0" dirty="0"/>
            <a:t>Hoe breid je de woordenschat van leerlingen uit</a:t>
          </a:r>
          <a:endParaRPr lang="en-US" dirty="0"/>
        </a:p>
      </dgm:t>
    </dgm:pt>
    <dgm:pt modelId="{E4FAF739-4BBA-4035-BC6B-EB3E3457A06B}" type="parTrans" cxnId="{692F6D7A-23B8-429F-913B-60F50E7FEF04}">
      <dgm:prSet/>
      <dgm:spPr/>
      <dgm:t>
        <a:bodyPr/>
        <a:lstStyle/>
        <a:p>
          <a:endParaRPr lang="en-US"/>
        </a:p>
      </dgm:t>
    </dgm:pt>
    <dgm:pt modelId="{A85F0D6C-A603-481E-BFDD-CB444A452378}" type="sibTrans" cxnId="{692F6D7A-23B8-429F-913B-60F50E7FEF04}">
      <dgm:prSet/>
      <dgm:spPr/>
      <dgm:t>
        <a:bodyPr/>
        <a:lstStyle/>
        <a:p>
          <a:endParaRPr lang="en-US"/>
        </a:p>
      </dgm:t>
    </dgm:pt>
    <dgm:pt modelId="{DB1365B4-6C4B-4CA5-A41B-86D43BA69875}" type="pres">
      <dgm:prSet presAssocID="{AB28A853-3DE0-47E7-9676-7133A7520575}" presName="linear" presStyleCnt="0">
        <dgm:presLayoutVars>
          <dgm:animLvl val="lvl"/>
          <dgm:resizeHandles val="exact"/>
        </dgm:presLayoutVars>
      </dgm:prSet>
      <dgm:spPr/>
    </dgm:pt>
    <dgm:pt modelId="{5917C5C0-A328-40B2-B03C-F1D62D398C17}" type="pres">
      <dgm:prSet presAssocID="{91393B83-718A-44D8-9064-E0F0768260AB}" presName="parentText" presStyleLbl="node1" presStyleIdx="0" presStyleCnt="4">
        <dgm:presLayoutVars>
          <dgm:chMax val="0"/>
          <dgm:bulletEnabled val="1"/>
        </dgm:presLayoutVars>
      </dgm:prSet>
      <dgm:spPr/>
    </dgm:pt>
    <dgm:pt modelId="{86364917-E533-4F83-9B01-765F271DE52D}" type="pres">
      <dgm:prSet presAssocID="{6CBDDB46-EBC8-4197-909E-C04DE1B3EF2A}" presName="spacer" presStyleCnt="0"/>
      <dgm:spPr/>
    </dgm:pt>
    <dgm:pt modelId="{B567B445-54CC-487E-BA40-B7D455B8588B}" type="pres">
      <dgm:prSet presAssocID="{A9EE5F79-4BFB-4E7D-9146-19A2B786EA80}" presName="parentText" presStyleLbl="node1" presStyleIdx="1" presStyleCnt="4">
        <dgm:presLayoutVars>
          <dgm:chMax val="0"/>
          <dgm:bulletEnabled val="1"/>
        </dgm:presLayoutVars>
      </dgm:prSet>
      <dgm:spPr/>
    </dgm:pt>
    <dgm:pt modelId="{DBB4A7F3-3F4F-4129-8D95-9B1700066C93}" type="pres">
      <dgm:prSet presAssocID="{E10AB01F-F72B-4654-81D0-CB6894CF544D}" presName="spacer" presStyleCnt="0"/>
      <dgm:spPr/>
    </dgm:pt>
    <dgm:pt modelId="{D55234BD-814B-45D2-916B-8AE7E4753CA6}" type="pres">
      <dgm:prSet presAssocID="{8A4521E2-4B48-41A6-9FA2-75299DEDCBFD}" presName="parentText" presStyleLbl="node1" presStyleIdx="2" presStyleCnt="4">
        <dgm:presLayoutVars>
          <dgm:chMax val="0"/>
          <dgm:bulletEnabled val="1"/>
        </dgm:presLayoutVars>
      </dgm:prSet>
      <dgm:spPr/>
    </dgm:pt>
    <dgm:pt modelId="{3A0FAAE8-6327-47B8-9C7D-408862B19515}" type="pres">
      <dgm:prSet presAssocID="{38FB73B7-D739-49D8-8A2E-8C73DF59594E}" presName="spacer" presStyleCnt="0"/>
      <dgm:spPr/>
    </dgm:pt>
    <dgm:pt modelId="{AF740AB9-F22B-44F8-AC99-E4159C6F4F05}" type="pres">
      <dgm:prSet presAssocID="{8E698D8F-9E16-4FF3-9B25-1CF956A07E10}" presName="parentText" presStyleLbl="node1" presStyleIdx="3" presStyleCnt="4">
        <dgm:presLayoutVars>
          <dgm:chMax val="0"/>
          <dgm:bulletEnabled val="1"/>
        </dgm:presLayoutVars>
      </dgm:prSet>
      <dgm:spPr/>
    </dgm:pt>
  </dgm:ptLst>
  <dgm:cxnLst>
    <dgm:cxn modelId="{BDC37008-69B8-42C6-9AAC-514E720238B3}" srcId="{AB28A853-3DE0-47E7-9676-7133A7520575}" destId="{91393B83-718A-44D8-9064-E0F0768260AB}" srcOrd="0" destOrd="0" parTransId="{97FBF08A-9DB9-4AE5-B14C-EE0A45718EB5}" sibTransId="{6CBDDB46-EBC8-4197-909E-C04DE1B3EF2A}"/>
    <dgm:cxn modelId="{F549F711-369C-4324-B17B-F5ADAF5D71AD}" type="presOf" srcId="{8A4521E2-4B48-41A6-9FA2-75299DEDCBFD}" destId="{D55234BD-814B-45D2-916B-8AE7E4753CA6}" srcOrd="0" destOrd="0" presId="urn:microsoft.com/office/officeart/2005/8/layout/vList2"/>
    <dgm:cxn modelId="{CCE0806F-EE67-48E4-A562-0206338D314D}" srcId="{AB28A853-3DE0-47E7-9676-7133A7520575}" destId="{8A4521E2-4B48-41A6-9FA2-75299DEDCBFD}" srcOrd="2" destOrd="0" parTransId="{EEF9A29E-095F-41FE-B08F-CE82B3C7F477}" sibTransId="{38FB73B7-D739-49D8-8A2E-8C73DF59594E}"/>
    <dgm:cxn modelId="{FCD75B73-29DC-4DCC-A5FF-2548968D5322}" type="presOf" srcId="{A9EE5F79-4BFB-4E7D-9146-19A2B786EA80}" destId="{B567B445-54CC-487E-BA40-B7D455B8588B}" srcOrd="0" destOrd="0" presId="urn:microsoft.com/office/officeart/2005/8/layout/vList2"/>
    <dgm:cxn modelId="{7C274755-259D-454C-AAEE-22C10886B83E}" type="presOf" srcId="{8E698D8F-9E16-4FF3-9B25-1CF956A07E10}" destId="{AF740AB9-F22B-44F8-AC99-E4159C6F4F05}" srcOrd="0" destOrd="0" presId="urn:microsoft.com/office/officeart/2005/8/layout/vList2"/>
    <dgm:cxn modelId="{692F6D7A-23B8-429F-913B-60F50E7FEF04}" srcId="{AB28A853-3DE0-47E7-9676-7133A7520575}" destId="{8E698D8F-9E16-4FF3-9B25-1CF956A07E10}" srcOrd="3" destOrd="0" parTransId="{E4FAF739-4BBA-4035-BC6B-EB3E3457A06B}" sibTransId="{A85F0D6C-A603-481E-BFDD-CB444A452378}"/>
    <dgm:cxn modelId="{23AB27CF-70B9-4CE2-A665-0D4DABDB74E4}" type="presOf" srcId="{91393B83-718A-44D8-9064-E0F0768260AB}" destId="{5917C5C0-A328-40B2-B03C-F1D62D398C17}" srcOrd="0" destOrd="0" presId="urn:microsoft.com/office/officeart/2005/8/layout/vList2"/>
    <dgm:cxn modelId="{A72793E8-028A-46CC-99F4-735E79EC5197}" srcId="{AB28A853-3DE0-47E7-9676-7133A7520575}" destId="{A9EE5F79-4BFB-4E7D-9146-19A2B786EA80}" srcOrd="1" destOrd="0" parTransId="{C2B43E60-E5DF-4426-AF39-3D7A01B7EC21}" sibTransId="{E10AB01F-F72B-4654-81D0-CB6894CF544D}"/>
    <dgm:cxn modelId="{C12D13EC-23BE-4C24-A941-9FCF365C5298}" type="presOf" srcId="{AB28A853-3DE0-47E7-9676-7133A7520575}" destId="{DB1365B4-6C4B-4CA5-A41B-86D43BA69875}" srcOrd="0" destOrd="0" presId="urn:microsoft.com/office/officeart/2005/8/layout/vList2"/>
    <dgm:cxn modelId="{D2480354-CBB0-47BC-8B0E-79663CC9AC1B}" type="presParOf" srcId="{DB1365B4-6C4B-4CA5-A41B-86D43BA69875}" destId="{5917C5C0-A328-40B2-B03C-F1D62D398C17}" srcOrd="0" destOrd="0" presId="urn:microsoft.com/office/officeart/2005/8/layout/vList2"/>
    <dgm:cxn modelId="{37BD2D12-628A-40A6-BAC9-CF7CFE19D4A3}" type="presParOf" srcId="{DB1365B4-6C4B-4CA5-A41B-86D43BA69875}" destId="{86364917-E533-4F83-9B01-765F271DE52D}" srcOrd="1" destOrd="0" presId="urn:microsoft.com/office/officeart/2005/8/layout/vList2"/>
    <dgm:cxn modelId="{3850051B-04C3-4E57-BAC4-D0B62C4A1BDA}" type="presParOf" srcId="{DB1365B4-6C4B-4CA5-A41B-86D43BA69875}" destId="{B567B445-54CC-487E-BA40-B7D455B8588B}" srcOrd="2" destOrd="0" presId="urn:microsoft.com/office/officeart/2005/8/layout/vList2"/>
    <dgm:cxn modelId="{6DACBD6F-3830-4DF5-A5EC-5319509FE3CF}" type="presParOf" srcId="{DB1365B4-6C4B-4CA5-A41B-86D43BA69875}" destId="{DBB4A7F3-3F4F-4129-8D95-9B1700066C93}" srcOrd="3" destOrd="0" presId="urn:microsoft.com/office/officeart/2005/8/layout/vList2"/>
    <dgm:cxn modelId="{17CB6761-767D-4EC3-A691-5E0C146F94AA}" type="presParOf" srcId="{DB1365B4-6C4B-4CA5-A41B-86D43BA69875}" destId="{D55234BD-814B-45D2-916B-8AE7E4753CA6}" srcOrd="4" destOrd="0" presId="urn:microsoft.com/office/officeart/2005/8/layout/vList2"/>
    <dgm:cxn modelId="{04B932F8-2991-42BC-B215-FB89591E7F7D}" type="presParOf" srcId="{DB1365B4-6C4B-4CA5-A41B-86D43BA69875}" destId="{3A0FAAE8-6327-47B8-9C7D-408862B19515}" srcOrd="5" destOrd="0" presId="urn:microsoft.com/office/officeart/2005/8/layout/vList2"/>
    <dgm:cxn modelId="{C1C76FF7-92A8-4709-B566-4450DBF72874}" type="presParOf" srcId="{DB1365B4-6C4B-4CA5-A41B-86D43BA69875}" destId="{AF740AB9-F22B-44F8-AC99-E4159C6F4F0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2DA77-C19E-4B26-8B49-CE1BC58B5B5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C6FC0F9-3C77-4038-8119-E1EBFE0CF0FC}">
      <dgm:prSet phldrT="[Tekst]"/>
      <dgm:spPr>
        <a:xfrm>
          <a:off x="4735144" y="121283"/>
          <a:ext cx="1916906" cy="1916906"/>
        </a:xfrm>
        <a:prstGeom prst="rect">
          <a:avLst/>
        </a:prstGeom>
        <a:noFill/>
        <a:ln>
          <a:noFill/>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Moeite met tekstbegrip </a:t>
          </a:r>
          <a:endParaRPr lang="en-US">
            <a:solidFill>
              <a:sysClr val="windowText" lastClr="000000">
                <a:hueOff val="0"/>
                <a:satOff val="0"/>
                <a:lumOff val="0"/>
                <a:alphaOff val="0"/>
              </a:sysClr>
            </a:solidFill>
            <a:latin typeface="Calibri" panose="020F0502020204030204"/>
            <a:ea typeface="+mn-ea"/>
            <a:cs typeface="+mn-cs"/>
          </a:endParaRPr>
        </a:p>
      </dgm:t>
    </dgm:pt>
    <dgm:pt modelId="{B72B05B2-0EA8-46FA-847E-0C6895C75A7E}" type="parTrans" cxnId="{C445DA4E-AC15-4C83-9DF1-649BBC4C22F6}">
      <dgm:prSet/>
      <dgm:spPr/>
      <dgm:t>
        <a:bodyPr/>
        <a:lstStyle/>
        <a:p>
          <a:endParaRPr lang="en-US"/>
        </a:p>
      </dgm:t>
    </dgm:pt>
    <dgm:pt modelId="{051D5A39-C95C-4360-A84D-CCA7545E97B2}" type="sibTrans" cxnId="{C445DA4E-AC15-4C83-9DF1-649BBC4C22F6}">
      <dgm:prSet/>
      <dgm:spPr>
        <a:xfrm>
          <a:off x="1354454" y="-211"/>
          <a:ext cx="5419090" cy="5419090"/>
        </a:xfrm>
        <a:prstGeom prst="circularArrow">
          <a:avLst>
            <a:gd name="adj1" fmla="val 6898"/>
            <a:gd name="adj2" fmla="val 465012"/>
            <a:gd name="adj3" fmla="val 550847"/>
            <a:gd name="adj4" fmla="val 205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83FF672D-AA14-46B4-B690-D482141502DD}">
      <dgm:prSet phldrT="[Tekst]"/>
      <dgm:spPr>
        <a:xfrm>
          <a:off x="4735144" y="3380477"/>
          <a:ext cx="1916906" cy="1916906"/>
        </a:xfrm>
        <a:prstGeom prst="rect">
          <a:avLst/>
        </a:prstGeom>
        <a:noFill/>
        <a:ln>
          <a:noFill/>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Falen inhoud tekst te leren</a:t>
          </a:r>
          <a:endParaRPr lang="en-US">
            <a:solidFill>
              <a:sysClr val="windowText" lastClr="000000">
                <a:hueOff val="0"/>
                <a:satOff val="0"/>
                <a:lumOff val="0"/>
                <a:alphaOff val="0"/>
              </a:sysClr>
            </a:solidFill>
            <a:latin typeface="Calibri" panose="020F0502020204030204"/>
            <a:ea typeface="+mn-ea"/>
            <a:cs typeface="+mn-cs"/>
          </a:endParaRPr>
        </a:p>
      </dgm:t>
    </dgm:pt>
    <dgm:pt modelId="{FA73B26C-8D30-4543-B4C8-84A97C9A8A0D}" type="parTrans" cxnId="{D64F6376-51FD-49EA-AC6C-19A80DED284F}">
      <dgm:prSet/>
      <dgm:spPr/>
      <dgm:t>
        <a:bodyPr/>
        <a:lstStyle/>
        <a:p>
          <a:endParaRPr lang="en-US"/>
        </a:p>
      </dgm:t>
    </dgm:pt>
    <dgm:pt modelId="{B96FB668-BB22-4D62-A995-DC41F30B4944}" type="sibTrans" cxnId="{D64F6376-51FD-49EA-AC6C-19A80DED284F}">
      <dgm:prSet/>
      <dgm:spPr>
        <a:xfrm>
          <a:off x="1354454" y="-211"/>
          <a:ext cx="5419090" cy="5419090"/>
        </a:xfrm>
        <a:prstGeom prst="circularArrow">
          <a:avLst>
            <a:gd name="adj1" fmla="val 6898"/>
            <a:gd name="adj2" fmla="val 465012"/>
            <a:gd name="adj3" fmla="val 5950847"/>
            <a:gd name="adj4" fmla="val 43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A900D061-B892-4CA9-AABE-EA03079D6CC5}">
      <dgm:prSet phldrT="[Tekst]"/>
      <dgm:spPr>
        <a:xfrm>
          <a:off x="1475949" y="3380477"/>
          <a:ext cx="1916906" cy="1916906"/>
        </a:xfrm>
        <a:prstGeom prst="rect">
          <a:avLst/>
        </a:prstGeom>
        <a:noFill/>
        <a:ln>
          <a:noFill/>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Kans missen nieuwe woorden te leren</a:t>
          </a:r>
          <a:endParaRPr lang="en-US">
            <a:solidFill>
              <a:sysClr val="windowText" lastClr="000000">
                <a:hueOff val="0"/>
                <a:satOff val="0"/>
                <a:lumOff val="0"/>
                <a:alphaOff val="0"/>
              </a:sysClr>
            </a:solidFill>
            <a:latin typeface="Calibri" panose="020F0502020204030204"/>
            <a:ea typeface="+mn-ea"/>
            <a:cs typeface="+mn-cs"/>
          </a:endParaRPr>
        </a:p>
      </dgm:t>
    </dgm:pt>
    <dgm:pt modelId="{FDC89D12-C4B9-4BF2-A1D1-765803A8EB38}" type="parTrans" cxnId="{35B5AD2B-75BE-4925-9B2E-AF673BACADCC}">
      <dgm:prSet/>
      <dgm:spPr/>
      <dgm:t>
        <a:bodyPr/>
        <a:lstStyle/>
        <a:p>
          <a:endParaRPr lang="en-US"/>
        </a:p>
      </dgm:t>
    </dgm:pt>
    <dgm:pt modelId="{2C09FB8C-C900-48D5-8DF4-B92D61B94779}" type="sibTrans" cxnId="{35B5AD2B-75BE-4925-9B2E-AF673BACADCC}">
      <dgm:prSet/>
      <dgm:spPr>
        <a:xfrm>
          <a:off x="1354454" y="-211"/>
          <a:ext cx="5419090" cy="5419090"/>
        </a:xfrm>
        <a:prstGeom prst="circularArrow">
          <a:avLst>
            <a:gd name="adj1" fmla="val 6898"/>
            <a:gd name="adj2" fmla="val 465012"/>
            <a:gd name="adj3" fmla="val 11350847"/>
            <a:gd name="adj4" fmla="val 97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A8C0EA3F-0E51-42D7-9DCE-6A8E801FF416}">
      <dgm:prSet phldrT="[Tekst]"/>
      <dgm:spPr>
        <a:xfrm>
          <a:off x="1475949" y="121283"/>
          <a:ext cx="1916906" cy="1916906"/>
        </a:xfrm>
        <a:prstGeom prst="rect">
          <a:avLst/>
        </a:prstGeom>
        <a:noFill/>
        <a:ln>
          <a:noFill/>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Minder dan 95% woordenschat</a:t>
          </a:r>
          <a:endParaRPr lang="en-US" dirty="0">
            <a:solidFill>
              <a:sysClr val="windowText" lastClr="000000">
                <a:hueOff val="0"/>
                <a:satOff val="0"/>
                <a:lumOff val="0"/>
                <a:alphaOff val="0"/>
              </a:sysClr>
            </a:solidFill>
            <a:latin typeface="Calibri" panose="020F0502020204030204"/>
            <a:ea typeface="+mn-ea"/>
            <a:cs typeface="+mn-cs"/>
          </a:endParaRPr>
        </a:p>
      </dgm:t>
    </dgm:pt>
    <dgm:pt modelId="{E94F8365-2F13-46F2-B4EC-250B78616EAF}" type="parTrans" cxnId="{2E69B316-AD05-4A9D-B99C-E0963F2ED9CF}">
      <dgm:prSet/>
      <dgm:spPr/>
      <dgm:t>
        <a:bodyPr/>
        <a:lstStyle/>
        <a:p>
          <a:endParaRPr lang="en-US"/>
        </a:p>
      </dgm:t>
    </dgm:pt>
    <dgm:pt modelId="{38E7D639-D753-474F-8993-6850916D9B1F}" type="sibTrans" cxnId="{2E69B316-AD05-4A9D-B99C-E0963F2ED9CF}">
      <dgm:prSet/>
      <dgm:spPr>
        <a:xfrm>
          <a:off x="1354454" y="-211"/>
          <a:ext cx="5419090" cy="5419090"/>
        </a:xfrm>
        <a:prstGeom prst="circularArrow">
          <a:avLst>
            <a:gd name="adj1" fmla="val 6898"/>
            <a:gd name="adj2" fmla="val 465012"/>
            <a:gd name="adj3" fmla="val 16750847"/>
            <a:gd name="adj4" fmla="val 151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C1857961-056B-4D33-AAE5-1671C7877500}" type="pres">
      <dgm:prSet presAssocID="{1272DA77-C19E-4B26-8B49-CE1BC58B5B50}" presName="cycle" presStyleCnt="0">
        <dgm:presLayoutVars>
          <dgm:dir/>
          <dgm:resizeHandles val="exact"/>
        </dgm:presLayoutVars>
      </dgm:prSet>
      <dgm:spPr/>
    </dgm:pt>
    <dgm:pt modelId="{B646EA77-E9FF-4A4E-AF08-C2915BB4ADE5}" type="pres">
      <dgm:prSet presAssocID="{FC6FC0F9-3C77-4038-8119-E1EBFE0CF0FC}" presName="dummy" presStyleCnt="0"/>
      <dgm:spPr/>
    </dgm:pt>
    <dgm:pt modelId="{5EA74376-1FCA-494A-A85C-F8E302C2D87E}" type="pres">
      <dgm:prSet presAssocID="{FC6FC0F9-3C77-4038-8119-E1EBFE0CF0FC}" presName="node" presStyleLbl="revTx" presStyleIdx="0" presStyleCnt="4">
        <dgm:presLayoutVars>
          <dgm:bulletEnabled val="1"/>
        </dgm:presLayoutVars>
      </dgm:prSet>
      <dgm:spPr/>
    </dgm:pt>
    <dgm:pt modelId="{FE604C14-B39E-482E-86EA-5742ECC7D0FA}" type="pres">
      <dgm:prSet presAssocID="{051D5A39-C95C-4360-A84D-CCA7545E97B2}" presName="sibTrans" presStyleLbl="node1" presStyleIdx="0" presStyleCnt="4"/>
      <dgm:spPr/>
    </dgm:pt>
    <dgm:pt modelId="{2DE4EAA7-D026-42C1-A0D2-3E1CB20154F1}" type="pres">
      <dgm:prSet presAssocID="{83FF672D-AA14-46B4-B690-D482141502DD}" presName="dummy" presStyleCnt="0"/>
      <dgm:spPr/>
    </dgm:pt>
    <dgm:pt modelId="{1C07B028-E2E1-4625-8DF2-B3979CD12C53}" type="pres">
      <dgm:prSet presAssocID="{83FF672D-AA14-46B4-B690-D482141502DD}" presName="node" presStyleLbl="revTx" presStyleIdx="1" presStyleCnt="4">
        <dgm:presLayoutVars>
          <dgm:bulletEnabled val="1"/>
        </dgm:presLayoutVars>
      </dgm:prSet>
      <dgm:spPr/>
    </dgm:pt>
    <dgm:pt modelId="{69B25DDE-7A4E-490C-B566-A14B17E3BF86}" type="pres">
      <dgm:prSet presAssocID="{B96FB668-BB22-4D62-A995-DC41F30B4944}" presName="sibTrans" presStyleLbl="node1" presStyleIdx="1" presStyleCnt="4"/>
      <dgm:spPr/>
    </dgm:pt>
    <dgm:pt modelId="{DD0EA51E-DC38-422A-A5EF-4EC659CD3F2A}" type="pres">
      <dgm:prSet presAssocID="{A900D061-B892-4CA9-AABE-EA03079D6CC5}" presName="dummy" presStyleCnt="0"/>
      <dgm:spPr/>
    </dgm:pt>
    <dgm:pt modelId="{8442794E-73CF-4159-8D2B-9358D78B1CE7}" type="pres">
      <dgm:prSet presAssocID="{A900D061-B892-4CA9-AABE-EA03079D6CC5}" presName="node" presStyleLbl="revTx" presStyleIdx="2" presStyleCnt="4">
        <dgm:presLayoutVars>
          <dgm:bulletEnabled val="1"/>
        </dgm:presLayoutVars>
      </dgm:prSet>
      <dgm:spPr/>
    </dgm:pt>
    <dgm:pt modelId="{A00CF6FF-F222-467B-9998-CC3BE303D1EE}" type="pres">
      <dgm:prSet presAssocID="{2C09FB8C-C900-48D5-8DF4-B92D61B94779}" presName="sibTrans" presStyleLbl="node1" presStyleIdx="2" presStyleCnt="4"/>
      <dgm:spPr/>
    </dgm:pt>
    <dgm:pt modelId="{853A00EC-9345-407D-AF5C-5B388B1E0D26}" type="pres">
      <dgm:prSet presAssocID="{A8C0EA3F-0E51-42D7-9DCE-6A8E801FF416}" presName="dummy" presStyleCnt="0"/>
      <dgm:spPr/>
    </dgm:pt>
    <dgm:pt modelId="{F70DD219-268B-480E-BD82-A488CC23E4F5}" type="pres">
      <dgm:prSet presAssocID="{A8C0EA3F-0E51-42D7-9DCE-6A8E801FF416}" presName="node" presStyleLbl="revTx" presStyleIdx="3" presStyleCnt="4">
        <dgm:presLayoutVars>
          <dgm:bulletEnabled val="1"/>
        </dgm:presLayoutVars>
      </dgm:prSet>
      <dgm:spPr/>
    </dgm:pt>
    <dgm:pt modelId="{CC07F6BA-01F6-4433-8854-1448C9A53773}" type="pres">
      <dgm:prSet presAssocID="{38E7D639-D753-474F-8993-6850916D9B1F}" presName="sibTrans" presStyleLbl="node1" presStyleIdx="3" presStyleCnt="4" custLinFactNeighborX="524" custLinFactNeighborY="-262"/>
      <dgm:spPr/>
    </dgm:pt>
  </dgm:ptLst>
  <dgm:cxnLst>
    <dgm:cxn modelId="{2E69B316-AD05-4A9D-B99C-E0963F2ED9CF}" srcId="{1272DA77-C19E-4B26-8B49-CE1BC58B5B50}" destId="{A8C0EA3F-0E51-42D7-9DCE-6A8E801FF416}" srcOrd="3" destOrd="0" parTransId="{E94F8365-2F13-46F2-B4EC-250B78616EAF}" sibTransId="{38E7D639-D753-474F-8993-6850916D9B1F}"/>
    <dgm:cxn modelId="{99543B1A-2166-49C2-A838-EEFDCEABAC4F}" type="presOf" srcId="{2C09FB8C-C900-48D5-8DF4-B92D61B94779}" destId="{A00CF6FF-F222-467B-9998-CC3BE303D1EE}" srcOrd="0" destOrd="0" presId="urn:microsoft.com/office/officeart/2005/8/layout/cycle1"/>
    <dgm:cxn modelId="{35B5AD2B-75BE-4925-9B2E-AF673BACADCC}" srcId="{1272DA77-C19E-4B26-8B49-CE1BC58B5B50}" destId="{A900D061-B892-4CA9-AABE-EA03079D6CC5}" srcOrd="2" destOrd="0" parTransId="{FDC89D12-C4B9-4BF2-A1D1-765803A8EB38}" sibTransId="{2C09FB8C-C900-48D5-8DF4-B92D61B94779}"/>
    <dgm:cxn modelId="{AA9B9D35-7FDD-4463-B896-E5525EFA9C24}" type="presOf" srcId="{83FF672D-AA14-46B4-B690-D482141502DD}" destId="{1C07B028-E2E1-4625-8DF2-B3979CD12C53}" srcOrd="0" destOrd="0" presId="urn:microsoft.com/office/officeart/2005/8/layout/cycle1"/>
    <dgm:cxn modelId="{C445DA4E-AC15-4C83-9DF1-649BBC4C22F6}" srcId="{1272DA77-C19E-4B26-8B49-CE1BC58B5B50}" destId="{FC6FC0F9-3C77-4038-8119-E1EBFE0CF0FC}" srcOrd="0" destOrd="0" parTransId="{B72B05B2-0EA8-46FA-847E-0C6895C75A7E}" sibTransId="{051D5A39-C95C-4360-A84D-CCA7545E97B2}"/>
    <dgm:cxn modelId="{EAA60752-3FE4-4062-BDFE-2120B2CCED59}" type="presOf" srcId="{1272DA77-C19E-4B26-8B49-CE1BC58B5B50}" destId="{C1857961-056B-4D33-AAE5-1671C7877500}" srcOrd="0" destOrd="0" presId="urn:microsoft.com/office/officeart/2005/8/layout/cycle1"/>
    <dgm:cxn modelId="{D64F6376-51FD-49EA-AC6C-19A80DED284F}" srcId="{1272DA77-C19E-4B26-8B49-CE1BC58B5B50}" destId="{83FF672D-AA14-46B4-B690-D482141502DD}" srcOrd="1" destOrd="0" parTransId="{FA73B26C-8D30-4543-B4C8-84A97C9A8A0D}" sibTransId="{B96FB668-BB22-4D62-A995-DC41F30B4944}"/>
    <dgm:cxn modelId="{CA870B79-BD95-4467-AD0D-95DCC3B1E7A4}" type="presOf" srcId="{38E7D639-D753-474F-8993-6850916D9B1F}" destId="{CC07F6BA-01F6-4433-8854-1448C9A53773}" srcOrd="0" destOrd="0" presId="urn:microsoft.com/office/officeart/2005/8/layout/cycle1"/>
    <dgm:cxn modelId="{2E134A7F-C2C2-4727-8BCE-01D3C5FD6753}" type="presOf" srcId="{A8C0EA3F-0E51-42D7-9DCE-6A8E801FF416}" destId="{F70DD219-268B-480E-BD82-A488CC23E4F5}" srcOrd="0" destOrd="0" presId="urn:microsoft.com/office/officeart/2005/8/layout/cycle1"/>
    <dgm:cxn modelId="{548C858C-40BA-4A8C-AFCE-EAF919828443}" type="presOf" srcId="{051D5A39-C95C-4360-A84D-CCA7545E97B2}" destId="{FE604C14-B39E-482E-86EA-5742ECC7D0FA}" srcOrd="0" destOrd="0" presId="urn:microsoft.com/office/officeart/2005/8/layout/cycle1"/>
    <dgm:cxn modelId="{AF9BA28C-33D6-415B-980A-60C48FA68510}" type="presOf" srcId="{FC6FC0F9-3C77-4038-8119-E1EBFE0CF0FC}" destId="{5EA74376-1FCA-494A-A85C-F8E302C2D87E}" srcOrd="0" destOrd="0" presId="urn:microsoft.com/office/officeart/2005/8/layout/cycle1"/>
    <dgm:cxn modelId="{4C025B91-FEA6-4D15-9A59-BC21D5AE23AF}" type="presOf" srcId="{B96FB668-BB22-4D62-A995-DC41F30B4944}" destId="{69B25DDE-7A4E-490C-B566-A14B17E3BF86}" srcOrd="0" destOrd="0" presId="urn:microsoft.com/office/officeart/2005/8/layout/cycle1"/>
    <dgm:cxn modelId="{BD4BD0A4-E14D-4D3F-829C-EC8DF439D307}" type="presOf" srcId="{A900D061-B892-4CA9-AABE-EA03079D6CC5}" destId="{8442794E-73CF-4159-8D2B-9358D78B1CE7}" srcOrd="0" destOrd="0" presId="urn:microsoft.com/office/officeart/2005/8/layout/cycle1"/>
    <dgm:cxn modelId="{C98D6AED-2A45-4F7C-AC26-70FC88813B60}" type="presParOf" srcId="{C1857961-056B-4D33-AAE5-1671C7877500}" destId="{B646EA77-E9FF-4A4E-AF08-C2915BB4ADE5}" srcOrd="0" destOrd="0" presId="urn:microsoft.com/office/officeart/2005/8/layout/cycle1"/>
    <dgm:cxn modelId="{48FE0779-3AA3-4DA1-B563-DA5398E868CA}" type="presParOf" srcId="{C1857961-056B-4D33-AAE5-1671C7877500}" destId="{5EA74376-1FCA-494A-A85C-F8E302C2D87E}" srcOrd="1" destOrd="0" presId="urn:microsoft.com/office/officeart/2005/8/layout/cycle1"/>
    <dgm:cxn modelId="{09C9AAD6-EB04-462E-B1F5-E528C550A49F}" type="presParOf" srcId="{C1857961-056B-4D33-AAE5-1671C7877500}" destId="{FE604C14-B39E-482E-86EA-5742ECC7D0FA}" srcOrd="2" destOrd="0" presId="urn:microsoft.com/office/officeart/2005/8/layout/cycle1"/>
    <dgm:cxn modelId="{38E5E671-4FD0-48B3-9928-985D1C002F28}" type="presParOf" srcId="{C1857961-056B-4D33-AAE5-1671C7877500}" destId="{2DE4EAA7-D026-42C1-A0D2-3E1CB20154F1}" srcOrd="3" destOrd="0" presId="urn:microsoft.com/office/officeart/2005/8/layout/cycle1"/>
    <dgm:cxn modelId="{AE71454A-75D1-48EC-8B12-9241F99D03D9}" type="presParOf" srcId="{C1857961-056B-4D33-AAE5-1671C7877500}" destId="{1C07B028-E2E1-4625-8DF2-B3979CD12C53}" srcOrd="4" destOrd="0" presId="urn:microsoft.com/office/officeart/2005/8/layout/cycle1"/>
    <dgm:cxn modelId="{6803CF32-DD99-40BE-B27D-2143E89C9511}" type="presParOf" srcId="{C1857961-056B-4D33-AAE5-1671C7877500}" destId="{69B25DDE-7A4E-490C-B566-A14B17E3BF86}" srcOrd="5" destOrd="0" presId="urn:microsoft.com/office/officeart/2005/8/layout/cycle1"/>
    <dgm:cxn modelId="{1F8FF26D-8842-4B6D-B5AC-D4A8E5660C76}" type="presParOf" srcId="{C1857961-056B-4D33-AAE5-1671C7877500}" destId="{DD0EA51E-DC38-422A-A5EF-4EC659CD3F2A}" srcOrd="6" destOrd="0" presId="urn:microsoft.com/office/officeart/2005/8/layout/cycle1"/>
    <dgm:cxn modelId="{02161E96-0FF8-4485-A8E5-B73BF12E56EB}" type="presParOf" srcId="{C1857961-056B-4D33-AAE5-1671C7877500}" destId="{8442794E-73CF-4159-8D2B-9358D78B1CE7}" srcOrd="7" destOrd="0" presId="urn:microsoft.com/office/officeart/2005/8/layout/cycle1"/>
    <dgm:cxn modelId="{D6F8E9FA-79C5-4AD2-819E-2868501C0C68}" type="presParOf" srcId="{C1857961-056B-4D33-AAE5-1671C7877500}" destId="{A00CF6FF-F222-467B-9998-CC3BE303D1EE}" srcOrd="8" destOrd="0" presId="urn:microsoft.com/office/officeart/2005/8/layout/cycle1"/>
    <dgm:cxn modelId="{4D41BB13-E265-4DCF-9B12-519E586977BA}" type="presParOf" srcId="{C1857961-056B-4D33-AAE5-1671C7877500}" destId="{853A00EC-9345-407D-AF5C-5B388B1E0D26}" srcOrd="9" destOrd="0" presId="urn:microsoft.com/office/officeart/2005/8/layout/cycle1"/>
    <dgm:cxn modelId="{03ECC6E2-75B6-4E27-8879-30E2D2540CF8}" type="presParOf" srcId="{C1857961-056B-4D33-AAE5-1671C7877500}" destId="{F70DD219-268B-480E-BD82-A488CC23E4F5}" srcOrd="10" destOrd="0" presId="urn:microsoft.com/office/officeart/2005/8/layout/cycle1"/>
    <dgm:cxn modelId="{C2BF9DA9-872C-4089-BF77-5EC66F5BB59E}" type="presParOf" srcId="{C1857961-056B-4D33-AAE5-1671C7877500}" destId="{CC07F6BA-01F6-4433-8854-1448C9A53773}"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7C5C0-A328-40B2-B03C-F1D62D398C17}">
      <dsp:nvSpPr>
        <dsp:cNvPr id="0" name=""/>
        <dsp:cNvSpPr/>
      </dsp:nvSpPr>
      <dsp:spPr>
        <a:xfrm>
          <a:off x="0" y="391324"/>
          <a:ext cx="7520940" cy="638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kern="1200" dirty="0"/>
            <a:t>Hoe verloopt de woordenschatontwikkeling </a:t>
          </a:r>
          <a:endParaRPr lang="en-US" sz="2800" kern="1200" dirty="0"/>
        </a:p>
      </dsp:txBody>
      <dsp:txXfrm>
        <a:off x="31185" y="422509"/>
        <a:ext cx="7458570" cy="576449"/>
      </dsp:txXfrm>
    </dsp:sp>
    <dsp:sp modelId="{B567B445-54CC-487E-BA40-B7D455B8588B}">
      <dsp:nvSpPr>
        <dsp:cNvPr id="0" name=""/>
        <dsp:cNvSpPr/>
      </dsp:nvSpPr>
      <dsp:spPr>
        <a:xfrm>
          <a:off x="0" y="1110784"/>
          <a:ext cx="7520940" cy="638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kern="1200"/>
            <a:t>Het belang van een grote woordenschat</a:t>
          </a:r>
          <a:endParaRPr lang="en-US" sz="2800" kern="1200"/>
        </a:p>
      </dsp:txBody>
      <dsp:txXfrm>
        <a:off x="31185" y="1141969"/>
        <a:ext cx="7458570" cy="576449"/>
      </dsp:txXfrm>
    </dsp:sp>
    <dsp:sp modelId="{D55234BD-814B-45D2-916B-8AE7E4753CA6}">
      <dsp:nvSpPr>
        <dsp:cNvPr id="0" name=""/>
        <dsp:cNvSpPr/>
      </dsp:nvSpPr>
      <dsp:spPr>
        <a:xfrm>
          <a:off x="0" y="1830244"/>
          <a:ext cx="7520940" cy="638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kern="1200"/>
            <a:t>Het verschil tussen DAT en CAT taal</a:t>
          </a:r>
          <a:endParaRPr lang="en-US" sz="2800" kern="1200"/>
        </a:p>
      </dsp:txBody>
      <dsp:txXfrm>
        <a:off x="31185" y="1861429"/>
        <a:ext cx="7458570" cy="576449"/>
      </dsp:txXfrm>
    </dsp:sp>
    <dsp:sp modelId="{AF740AB9-F22B-44F8-AC99-E4159C6F4F05}">
      <dsp:nvSpPr>
        <dsp:cNvPr id="0" name=""/>
        <dsp:cNvSpPr/>
      </dsp:nvSpPr>
      <dsp:spPr>
        <a:xfrm>
          <a:off x="0" y="2549704"/>
          <a:ext cx="7520940" cy="638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kern="1200" dirty="0"/>
            <a:t>Hoe breid je de woordenschat van leerlingen uit</a:t>
          </a:r>
          <a:endParaRPr lang="en-US" sz="2800" kern="1200" dirty="0"/>
        </a:p>
      </dsp:txBody>
      <dsp:txXfrm>
        <a:off x="31185" y="2580889"/>
        <a:ext cx="7458570"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74376-1FCA-494A-A85C-F8E302C2D87E}">
      <dsp:nvSpPr>
        <dsp:cNvPr id="0" name=""/>
        <dsp:cNvSpPr/>
      </dsp:nvSpPr>
      <dsp:spPr>
        <a:xfrm>
          <a:off x="2889908" y="84005"/>
          <a:ext cx="1358725" cy="135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solidFill>
                <a:sysClr val="windowText" lastClr="000000">
                  <a:hueOff val="0"/>
                  <a:satOff val="0"/>
                  <a:lumOff val="0"/>
                  <a:alphaOff val="0"/>
                </a:sysClr>
              </a:solidFill>
              <a:latin typeface="Calibri" panose="020F0502020204030204"/>
              <a:ea typeface="+mn-ea"/>
              <a:cs typeface="+mn-cs"/>
            </a:rPr>
            <a:t>Moeite met tekstbegrip </a:t>
          </a:r>
          <a:endParaRPr lang="en-US" sz="1700" kern="1200">
            <a:solidFill>
              <a:sysClr val="windowText" lastClr="000000">
                <a:hueOff val="0"/>
                <a:satOff val="0"/>
                <a:lumOff val="0"/>
                <a:alphaOff val="0"/>
              </a:sysClr>
            </a:solidFill>
            <a:latin typeface="Calibri" panose="020F0502020204030204"/>
            <a:ea typeface="+mn-ea"/>
            <a:cs typeface="+mn-cs"/>
          </a:endParaRPr>
        </a:p>
      </dsp:txBody>
      <dsp:txXfrm>
        <a:off x="2889908" y="84005"/>
        <a:ext cx="1358725" cy="1358725"/>
      </dsp:txXfrm>
    </dsp:sp>
    <dsp:sp modelId="{FE604C14-B39E-482E-86EA-5742ECC7D0FA}">
      <dsp:nvSpPr>
        <dsp:cNvPr id="0" name=""/>
        <dsp:cNvSpPr/>
      </dsp:nvSpPr>
      <dsp:spPr>
        <a:xfrm>
          <a:off x="496819" y="-1564"/>
          <a:ext cx="3837384" cy="3837384"/>
        </a:xfrm>
        <a:prstGeom prst="circularArrow">
          <a:avLst>
            <a:gd name="adj1" fmla="val 6898"/>
            <a:gd name="adj2" fmla="val 465012"/>
            <a:gd name="adj3" fmla="val 550847"/>
            <a:gd name="adj4" fmla="val 205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7B028-E2E1-4625-8DF2-B3979CD12C53}">
      <dsp:nvSpPr>
        <dsp:cNvPr id="0" name=""/>
        <dsp:cNvSpPr/>
      </dsp:nvSpPr>
      <dsp:spPr>
        <a:xfrm>
          <a:off x="2889908" y="2391523"/>
          <a:ext cx="1358725" cy="135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solidFill>
                <a:sysClr val="windowText" lastClr="000000">
                  <a:hueOff val="0"/>
                  <a:satOff val="0"/>
                  <a:lumOff val="0"/>
                  <a:alphaOff val="0"/>
                </a:sysClr>
              </a:solidFill>
              <a:latin typeface="Calibri" panose="020F0502020204030204"/>
              <a:ea typeface="+mn-ea"/>
              <a:cs typeface="+mn-cs"/>
            </a:rPr>
            <a:t>Falen inhoud tekst te leren</a:t>
          </a:r>
          <a:endParaRPr lang="en-US" sz="1700" kern="1200">
            <a:solidFill>
              <a:sysClr val="windowText" lastClr="000000">
                <a:hueOff val="0"/>
                <a:satOff val="0"/>
                <a:lumOff val="0"/>
                <a:alphaOff val="0"/>
              </a:sysClr>
            </a:solidFill>
            <a:latin typeface="Calibri" panose="020F0502020204030204"/>
            <a:ea typeface="+mn-ea"/>
            <a:cs typeface="+mn-cs"/>
          </a:endParaRPr>
        </a:p>
      </dsp:txBody>
      <dsp:txXfrm>
        <a:off x="2889908" y="2391523"/>
        <a:ext cx="1358725" cy="1358725"/>
      </dsp:txXfrm>
    </dsp:sp>
    <dsp:sp modelId="{69B25DDE-7A4E-490C-B566-A14B17E3BF86}">
      <dsp:nvSpPr>
        <dsp:cNvPr id="0" name=""/>
        <dsp:cNvSpPr/>
      </dsp:nvSpPr>
      <dsp:spPr>
        <a:xfrm>
          <a:off x="496819" y="-1564"/>
          <a:ext cx="3837384" cy="3837384"/>
        </a:xfrm>
        <a:prstGeom prst="circularArrow">
          <a:avLst>
            <a:gd name="adj1" fmla="val 6898"/>
            <a:gd name="adj2" fmla="val 465012"/>
            <a:gd name="adj3" fmla="val 5950847"/>
            <a:gd name="adj4" fmla="val 43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2794E-73CF-4159-8D2B-9358D78B1CE7}">
      <dsp:nvSpPr>
        <dsp:cNvPr id="0" name=""/>
        <dsp:cNvSpPr/>
      </dsp:nvSpPr>
      <dsp:spPr>
        <a:xfrm>
          <a:off x="582390" y="2391523"/>
          <a:ext cx="1358725" cy="135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solidFill>
                <a:sysClr val="windowText" lastClr="000000">
                  <a:hueOff val="0"/>
                  <a:satOff val="0"/>
                  <a:lumOff val="0"/>
                  <a:alphaOff val="0"/>
                </a:sysClr>
              </a:solidFill>
              <a:latin typeface="Calibri" panose="020F0502020204030204"/>
              <a:ea typeface="+mn-ea"/>
              <a:cs typeface="+mn-cs"/>
            </a:rPr>
            <a:t>Kans missen nieuwe woorden te leren</a:t>
          </a:r>
          <a:endParaRPr lang="en-US" sz="1700" kern="1200">
            <a:solidFill>
              <a:sysClr val="windowText" lastClr="000000">
                <a:hueOff val="0"/>
                <a:satOff val="0"/>
                <a:lumOff val="0"/>
                <a:alphaOff val="0"/>
              </a:sysClr>
            </a:solidFill>
            <a:latin typeface="Calibri" panose="020F0502020204030204"/>
            <a:ea typeface="+mn-ea"/>
            <a:cs typeface="+mn-cs"/>
          </a:endParaRPr>
        </a:p>
      </dsp:txBody>
      <dsp:txXfrm>
        <a:off x="582390" y="2391523"/>
        <a:ext cx="1358725" cy="1358725"/>
      </dsp:txXfrm>
    </dsp:sp>
    <dsp:sp modelId="{A00CF6FF-F222-467B-9998-CC3BE303D1EE}">
      <dsp:nvSpPr>
        <dsp:cNvPr id="0" name=""/>
        <dsp:cNvSpPr/>
      </dsp:nvSpPr>
      <dsp:spPr>
        <a:xfrm>
          <a:off x="496819" y="-1564"/>
          <a:ext cx="3837384" cy="3837384"/>
        </a:xfrm>
        <a:prstGeom prst="circularArrow">
          <a:avLst>
            <a:gd name="adj1" fmla="val 6898"/>
            <a:gd name="adj2" fmla="val 465012"/>
            <a:gd name="adj3" fmla="val 11350847"/>
            <a:gd name="adj4" fmla="val 97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DD219-268B-480E-BD82-A488CC23E4F5}">
      <dsp:nvSpPr>
        <dsp:cNvPr id="0" name=""/>
        <dsp:cNvSpPr/>
      </dsp:nvSpPr>
      <dsp:spPr>
        <a:xfrm>
          <a:off x="582390" y="84005"/>
          <a:ext cx="1358725" cy="135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solidFill>
                <a:sysClr val="windowText" lastClr="000000">
                  <a:hueOff val="0"/>
                  <a:satOff val="0"/>
                  <a:lumOff val="0"/>
                  <a:alphaOff val="0"/>
                </a:sysClr>
              </a:solidFill>
              <a:latin typeface="Calibri" panose="020F0502020204030204"/>
              <a:ea typeface="+mn-ea"/>
              <a:cs typeface="+mn-cs"/>
            </a:rPr>
            <a:t>Minder dan 95% woordenschat</a:t>
          </a:r>
          <a:endParaRPr lang="en-US" sz="1700" kern="1200" dirty="0">
            <a:solidFill>
              <a:sysClr val="windowText" lastClr="000000">
                <a:hueOff val="0"/>
                <a:satOff val="0"/>
                <a:lumOff val="0"/>
                <a:alphaOff val="0"/>
              </a:sysClr>
            </a:solidFill>
            <a:latin typeface="Calibri" panose="020F0502020204030204"/>
            <a:ea typeface="+mn-ea"/>
            <a:cs typeface="+mn-cs"/>
          </a:endParaRPr>
        </a:p>
      </dsp:txBody>
      <dsp:txXfrm>
        <a:off x="582390" y="84005"/>
        <a:ext cx="1358725" cy="1358725"/>
      </dsp:txXfrm>
    </dsp:sp>
    <dsp:sp modelId="{CC07F6BA-01F6-4433-8854-1448C9A53773}">
      <dsp:nvSpPr>
        <dsp:cNvPr id="0" name=""/>
        <dsp:cNvSpPr/>
      </dsp:nvSpPr>
      <dsp:spPr>
        <a:xfrm>
          <a:off x="516927" y="-11618"/>
          <a:ext cx="3837384" cy="3837384"/>
        </a:xfrm>
        <a:prstGeom prst="circularArrow">
          <a:avLst>
            <a:gd name="adj1" fmla="val 6898"/>
            <a:gd name="adj2" fmla="val 465012"/>
            <a:gd name="adj3" fmla="val 16750847"/>
            <a:gd name="adj4" fmla="val 15184141"/>
            <a:gd name="adj5" fmla="val 8047"/>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2863D1-A328-485D-9191-FC8922CBFFBF}" type="datetimeFigureOut">
              <a:rPr lang="nl-NL" smtClean="0"/>
              <a:t>19-5-2025</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9BF35A-115C-4598-93EB-309782397104}" type="slidenum">
              <a:rPr lang="nl-NL" smtClean="0"/>
              <a:t>‹nr.›</a:t>
            </a:fld>
            <a:endParaRPr lang="nl-NL"/>
          </a:p>
        </p:txBody>
      </p:sp>
    </p:spTree>
    <p:extLst>
      <p:ext uri="{BB962C8B-B14F-4D97-AF65-F5344CB8AC3E}">
        <p14:creationId xmlns:p14="http://schemas.microsoft.com/office/powerpoint/2010/main" val="293363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a:t>
            </a:fld>
            <a:endParaRPr lang="nl-NL"/>
          </a:p>
        </p:txBody>
      </p:sp>
    </p:spTree>
    <p:extLst>
      <p:ext uri="{BB962C8B-B14F-4D97-AF65-F5344CB8AC3E}">
        <p14:creationId xmlns:p14="http://schemas.microsoft.com/office/powerpoint/2010/main" val="16126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Floor</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10</a:t>
            </a:fld>
            <a:endParaRPr lang="nl-NL"/>
          </a:p>
        </p:txBody>
      </p:sp>
    </p:spTree>
    <p:extLst>
      <p:ext uri="{BB962C8B-B14F-4D97-AF65-F5344CB8AC3E}">
        <p14:creationId xmlns:p14="http://schemas.microsoft.com/office/powerpoint/2010/main" val="427471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Woorden worden opgeslagen als een netwerk in ons hoofd. Woorden zijn met elkaar verbonden . Hierdoor blijven woorden ook makkelijker hangen. Als je een nieuw woord leert en je kunt het ergens aanhaken dan is het makkelijker om te onthouden dan wanneer het ergens </a:t>
            </a:r>
            <a:r>
              <a:rPr lang="nl-NL" dirty="0" err="1"/>
              <a:t>loszweeft</a:t>
            </a:r>
            <a:r>
              <a:rPr lang="nl-NL" dirty="0"/>
              <a:t>. Daarom is thematisch werken ook zo krachtig. Door langere tijd aan eenzelfde thema te werken, komen woorden steeds terug in een iets andere context. Je hoort en ziet het woord meerdere keren waardoor de bruggen tussen de woorden sterker worden.</a:t>
            </a:r>
          </a:p>
          <a:p>
            <a:endParaRPr lang="nl-NL" dirty="0"/>
          </a:p>
          <a:p>
            <a:r>
              <a:rPr lang="nl-NL" dirty="0"/>
              <a:t>Je moet de balans vinden in welke woorden je aanbiedt: keuzes maken in welke woorden stop je wel energie</a:t>
            </a:r>
          </a:p>
          <a:p>
            <a:endParaRPr lang="nl-NL" dirty="0"/>
          </a:p>
          <a:p>
            <a:r>
              <a:rPr lang="nl-NL" dirty="0"/>
              <a:t>De meeste woorden leer je impliciet, je komt ze tegen in een boek of in gesprekken, op basis van de context of wat je al weet kun je de betekenis achterhalen. Sommige woorden leer je expliciet, dan bied je het woord en de betekenis samen aan ( bv woordenrijtjes  met oefenvormen daarbij).</a:t>
            </a:r>
          </a:p>
          <a:p>
            <a:endParaRPr lang="nl-NL" dirty="0"/>
          </a:p>
          <a:p>
            <a:r>
              <a:rPr lang="nl-NL" dirty="0"/>
              <a:t>In de thuistaal is al zo’n netwerk, belangrijk om ouders te stimuleren om dit in de eigen taal uit te breiden.</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11</a:t>
            </a:fld>
            <a:endParaRPr lang="nl-NL"/>
          </a:p>
        </p:txBody>
      </p:sp>
    </p:spTree>
    <p:extLst>
      <p:ext uri="{BB962C8B-B14F-4D97-AF65-F5344CB8AC3E}">
        <p14:creationId xmlns:p14="http://schemas.microsoft.com/office/powerpoint/2010/main" val="285346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12</a:t>
            </a:fld>
            <a:endParaRPr lang="nl-NL"/>
          </a:p>
        </p:txBody>
      </p:sp>
    </p:spTree>
    <p:extLst>
      <p:ext uri="{BB962C8B-B14F-4D97-AF65-F5344CB8AC3E}">
        <p14:creationId xmlns:p14="http://schemas.microsoft.com/office/powerpoint/2010/main" val="95131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Bruno vertelt in het Portugees over een huis, daarna aan de deelnemers vragen of ze een idee hebben waar het verhaal van Bruno overging.</a:t>
            </a:r>
          </a:p>
          <a:p>
            <a:r>
              <a:rPr lang="nl-NL" dirty="0"/>
              <a:t>Daarna nog een keer hetzelfde verhaal maar dan met de Logoplaat van het huis. </a:t>
            </a:r>
          </a:p>
          <a:p>
            <a:endParaRPr lang="nl-NL" dirty="0"/>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13</a:t>
            </a:fld>
            <a:endParaRPr lang="nl-NL"/>
          </a:p>
        </p:txBody>
      </p:sp>
    </p:spTree>
    <p:extLst>
      <p:ext uri="{BB962C8B-B14F-4D97-AF65-F5344CB8AC3E}">
        <p14:creationId xmlns:p14="http://schemas.microsoft.com/office/powerpoint/2010/main" val="1083878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 Taalcentrum </a:t>
            </a:r>
            <a:r>
              <a:rPr lang="nl-NL" dirty="0" err="1"/>
              <a:t>ong</a:t>
            </a:r>
            <a:r>
              <a:rPr lang="nl-NL" dirty="0"/>
              <a:t> 75 woorden per week</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14</a:t>
            </a:fld>
            <a:endParaRPr lang="nl-NL"/>
          </a:p>
        </p:txBody>
      </p:sp>
    </p:spTree>
    <p:extLst>
      <p:ext uri="{BB962C8B-B14F-4D97-AF65-F5344CB8AC3E}">
        <p14:creationId xmlns:p14="http://schemas.microsoft.com/office/powerpoint/2010/main" val="152658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15</a:t>
            </a:fld>
            <a:endParaRPr lang="nl-NL"/>
          </a:p>
        </p:txBody>
      </p:sp>
    </p:spTree>
    <p:extLst>
      <p:ext uri="{BB962C8B-B14F-4D97-AF65-F5344CB8AC3E}">
        <p14:creationId xmlns:p14="http://schemas.microsoft.com/office/powerpoint/2010/main" val="3795728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16</a:t>
            </a:fld>
            <a:endParaRPr lang="nl-NL"/>
          </a:p>
        </p:txBody>
      </p:sp>
    </p:spTree>
    <p:extLst>
      <p:ext uri="{BB962C8B-B14F-4D97-AF65-F5344CB8AC3E}">
        <p14:creationId xmlns:p14="http://schemas.microsoft.com/office/powerpoint/2010/main" val="69861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 woorden passen in woordclusters, vergeet niet de CAT woorden ( Logo kalender)</a:t>
            </a:r>
          </a:p>
          <a:p>
            <a:r>
              <a:rPr lang="nl-NL" dirty="0"/>
              <a:t>Geen losstaande woordenschatlessen, sluit zoveel mogelijk aan bij wat je al doet.</a:t>
            </a:r>
          </a:p>
          <a:p>
            <a:r>
              <a:rPr lang="nl-NL" dirty="0"/>
              <a:t>Kijk kritisch naar de methodes, durf keuzes te maken.  </a:t>
            </a:r>
          </a:p>
          <a:p>
            <a:endParaRPr lang="nl-NL" dirty="0"/>
          </a:p>
          <a:p>
            <a:r>
              <a:rPr lang="nl-NL" dirty="0"/>
              <a:t>Welke woorden ga je aanleren? Er zijn 3 lagen:</a:t>
            </a:r>
          </a:p>
          <a:p>
            <a:endParaRPr lang="nl-NL" dirty="0"/>
          </a:p>
          <a:p>
            <a:pPr marL="228600" indent="-228600">
              <a:buAutoNum type="arabicPeriod"/>
            </a:pPr>
            <a:r>
              <a:rPr lang="nl-NL" dirty="0"/>
              <a:t>Dagelijkse algemene taal</a:t>
            </a:r>
          </a:p>
          <a:p>
            <a:pPr marL="228600" indent="-228600">
              <a:buAutoNum type="arabicPeriod"/>
            </a:pPr>
            <a:r>
              <a:rPr lang="nl-NL" dirty="0"/>
              <a:t>Woorden die vaak voorkomen maar in geschreven teksten staan (bv de vulkaan)</a:t>
            </a:r>
          </a:p>
          <a:p>
            <a:pPr marL="228600" indent="-228600">
              <a:buAutoNum type="arabicPeriod"/>
            </a:pPr>
            <a:r>
              <a:rPr lang="nl-NL" dirty="0"/>
              <a:t>Vakspecifieke woorden (die leer je door te lezen) : terwijl, waarderen, trotseren)</a:t>
            </a:r>
          </a:p>
          <a:p>
            <a:pPr marL="0" indent="0">
              <a:buNone/>
            </a:pPr>
            <a:r>
              <a:rPr lang="nl-NL" dirty="0"/>
              <a:t>Altijd afvragen heeft het woord nut voor de leerlingen, hoe vaak komt het voor?</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18</a:t>
            </a:fld>
            <a:endParaRPr lang="nl-NL"/>
          </a:p>
        </p:txBody>
      </p:sp>
    </p:spTree>
    <p:extLst>
      <p:ext uri="{BB962C8B-B14F-4D97-AF65-F5344CB8AC3E}">
        <p14:creationId xmlns:p14="http://schemas.microsoft.com/office/powerpoint/2010/main" val="257562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didaktiek om de woordenschat aan te bieden is de 4 takt. Dit is een methode om woorden expliciet aan te bieden. De 4 takt is een werkwijze om fasegewijs woorden aan te bieden ( voor de laag 3 woorden)</a:t>
            </a:r>
          </a:p>
          <a:p>
            <a:endParaRPr lang="nl-NL" dirty="0"/>
          </a:p>
          <a:p>
            <a:r>
              <a:rPr lang="nl-NL" dirty="0"/>
              <a:t>Voorbewerken: je betrekt de </a:t>
            </a:r>
            <a:r>
              <a:rPr lang="nl-NL" dirty="0" err="1"/>
              <a:t>ll’n</a:t>
            </a:r>
            <a:r>
              <a:rPr lang="nl-NL" dirty="0"/>
              <a:t> bij de context waarin de woorden voorkomen (</a:t>
            </a:r>
            <a:r>
              <a:rPr lang="nl-NL" dirty="0" err="1"/>
              <a:t>orienteren</a:t>
            </a:r>
            <a:r>
              <a:rPr lang="nl-NL" dirty="0"/>
              <a:t>)</a:t>
            </a:r>
          </a:p>
          <a:p>
            <a:r>
              <a:rPr lang="nl-NL" dirty="0" err="1"/>
              <a:t>Semantiseren</a:t>
            </a:r>
            <a:r>
              <a:rPr lang="nl-NL" dirty="0"/>
              <a:t>: de betekenis van de woorden uitleggen met de 3 uitjes (uitleggen, uitbeelden, uitbreiden)</a:t>
            </a:r>
          </a:p>
          <a:p>
            <a:r>
              <a:rPr lang="nl-NL" dirty="0"/>
              <a:t>Consolideren: de betekenissen inoefenen met verwerkingsoefeningen</a:t>
            </a:r>
          </a:p>
          <a:p>
            <a:r>
              <a:rPr lang="nl-NL" dirty="0"/>
              <a:t>Controleren: nagaan of de nieuwe woorden ook worden onthouden</a:t>
            </a:r>
          </a:p>
          <a:p>
            <a:endParaRPr lang="nl-NL" dirty="0"/>
          </a:p>
          <a:p>
            <a:r>
              <a:rPr lang="nl-NL" dirty="0"/>
              <a:t>7 x herhalen</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19</a:t>
            </a:fld>
            <a:endParaRPr lang="nl-NL"/>
          </a:p>
        </p:txBody>
      </p:sp>
    </p:spTree>
    <p:extLst>
      <p:ext uri="{BB962C8B-B14F-4D97-AF65-F5344CB8AC3E}">
        <p14:creationId xmlns:p14="http://schemas.microsoft.com/office/powerpoint/2010/main" val="136722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nieuwe woorden visueel te maken door er een plaatje bij te doen maak je het makkelijker te begrijpen wat iets is en onthoud je het beter en je kunt er steeds meer nieuwe woorden aanhaken</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20</a:t>
            </a:fld>
            <a:endParaRPr lang="nl-NL"/>
          </a:p>
        </p:txBody>
      </p:sp>
    </p:spTree>
    <p:extLst>
      <p:ext uri="{BB962C8B-B14F-4D97-AF65-F5344CB8AC3E}">
        <p14:creationId xmlns:p14="http://schemas.microsoft.com/office/powerpoint/2010/main" val="68784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werkt er met NT2 </a:t>
            </a:r>
            <a:r>
              <a:rPr lang="nl-NL" dirty="0" err="1"/>
              <a:t>ll’n</a:t>
            </a:r>
            <a:r>
              <a:rPr lang="nl-NL" dirty="0"/>
              <a:t> of heeft ervaring met NT2 </a:t>
            </a:r>
            <a:r>
              <a:rPr lang="nl-NL" dirty="0" err="1"/>
              <a:t>ll’n</a:t>
            </a:r>
            <a:r>
              <a:rPr lang="nl-NL" dirty="0"/>
              <a:t>? </a:t>
            </a:r>
          </a:p>
          <a:p>
            <a:r>
              <a:rPr lang="nl-NL" dirty="0"/>
              <a:t>Wie werkt in het basis, voortgezet onderwijs of anders</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a:t>
            </a:fld>
            <a:endParaRPr lang="nl-NL"/>
          </a:p>
        </p:txBody>
      </p:sp>
    </p:spTree>
    <p:extLst>
      <p:ext uri="{BB962C8B-B14F-4D97-AF65-F5344CB8AC3E}">
        <p14:creationId xmlns:p14="http://schemas.microsoft.com/office/powerpoint/2010/main" val="2173477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belangrijk dat de leerlingen in aanraking komen met woorden die ze nog niet kennen zodat ze de nieuwe woorden leren. Meestal kun je dit kort uitleggen bv tijdens het voorlezen of wanneer leerlingen zelf lezen en een woord niet begrijpen. Is het doel begrijpend lezen dan mag de woordenschat geen belemmering zijn  en is het belangrijk dat ze voldoende woorden begrijpen om tot begrip te komen. Dan ondersteun je de </a:t>
            </a:r>
            <a:r>
              <a:rPr lang="nl-NL" dirty="0" err="1"/>
              <a:t>ll’n</a:t>
            </a:r>
            <a:r>
              <a:rPr lang="nl-NL" dirty="0"/>
              <a:t> bij de woorden die ze niet kennen.</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21</a:t>
            </a:fld>
            <a:endParaRPr lang="nl-NL"/>
          </a:p>
        </p:txBody>
      </p:sp>
    </p:spTree>
    <p:extLst>
      <p:ext uri="{BB962C8B-B14F-4D97-AF65-F5344CB8AC3E}">
        <p14:creationId xmlns:p14="http://schemas.microsoft.com/office/powerpoint/2010/main" val="164490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80%: je begrijpt de tekst slecht, de strekking van de tekst blijft onduidelijk</a:t>
            </a:r>
          </a:p>
          <a:p>
            <a:r>
              <a:rPr lang="nl-NL" dirty="0"/>
              <a:t>85%: globaal begrip</a:t>
            </a:r>
          </a:p>
          <a:p>
            <a:r>
              <a:rPr lang="nl-NL" dirty="0"/>
              <a:t>90%: redelijk begrip</a:t>
            </a:r>
          </a:p>
          <a:p>
            <a:endParaRPr lang="nl-NL" dirty="0"/>
          </a:p>
          <a:p>
            <a:r>
              <a:rPr lang="nl-NL" dirty="0"/>
              <a:t>Pas bij 95% tekstdekking kan een </a:t>
            </a:r>
            <a:r>
              <a:rPr lang="nl-NL" dirty="0" err="1"/>
              <a:t>ll’n</a:t>
            </a:r>
            <a:r>
              <a:rPr lang="nl-NL" dirty="0"/>
              <a:t> de tekst goed begrijpen. </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22</a:t>
            </a:fld>
            <a:endParaRPr lang="nl-NL"/>
          </a:p>
        </p:txBody>
      </p:sp>
    </p:spTree>
    <p:extLst>
      <p:ext uri="{BB962C8B-B14F-4D97-AF65-F5344CB8AC3E}">
        <p14:creationId xmlns:p14="http://schemas.microsoft.com/office/powerpoint/2010/main" val="3915065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Rijke teksten hebben herkenbare thema’s voor </a:t>
            </a:r>
            <a:r>
              <a:rPr lang="nl-NL" dirty="0" err="1"/>
              <a:t>ll’n</a:t>
            </a:r>
            <a:r>
              <a:rPr lang="nl-NL" dirty="0"/>
              <a:t> met een rijk taalaanbod, gevarieerde woordenschat met hoog en laag frequente woorden. </a:t>
            </a:r>
          </a:p>
          <a:p>
            <a:r>
              <a:rPr lang="nl-NL" dirty="0"/>
              <a:t>Naast het overbrengen van kennis is het ook belangrijk dat ze in aanraking komen met woorden die ze niet kennen. Hierbij hebben ze de leerkracht nodig als het gaat om het begrijpen van de tekst. Schroom niet om moeilijke teksten te gebruiken, je moet het juist niet verarmen. </a:t>
            </a:r>
          </a:p>
          <a:p>
            <a:r>
              <a:rPr lang="nl-NL" dirty="0"/>
              <a:t>Rijke teksten zet je in </a:t>
            </a:r>
            <a:r>
              <a:rPr lang="nl-NL" dirty="0" err="1"/>
              <a:t>dmv</a:t>
            </a:r>
            <a:r>
              <a:rPr lang="nl-NL" dirty="0"/>
              <a:t>:</a:t>
            </a:r>
          </a:p>
          <a:p>
            <a:pPr marL="171450" indent="-171450">
              <a:buFont typeface="Arial" panose="020B0604020202020204" pitchFamily="34" charset="0"/>
              <a:buChar char="•"/>
            </a:pPr>
            <a:r>
              <a:rPr lang="nl-NL" dirty="0"/>
              <a:t>Voorlezen van rijke teksten en het gesprek erover aangaan, hiermee verrijk je de woordenschat ( lees elke dag voor van groep 1 t/m groep 8) </a:t>
            </a:r>
          </a:p>
          <a:p>
            <a:pPr marL="171450" indent="-171450">
              <a:buFont typeface="Arial" panose="020B0604020202020204" pitchFamily="34" charset="0"/>
              <a:buChar char="•"/>
            </a:pPr>
            <a:r>
              <a:rPr lang="nl-NL" dirty="0"/>
              <a:t>Activeren om zelf rijke teksten te lezen om meer leeskilometers te maken wat leidt tot meer leesplezier</a:t>
            </a:r>
          </a:p>
          <a:p>
            <a:pPr marL="171450" indent="-171450">
              <a:buFont typeface="Arial" panose="020B0604020202020204" pitchFamily="34" charset="0"/>
              <a:buChar char="•"/>
            </a:pPr>
            <a:r>
              <a:rPr lang="nl-NL" dirty="0"/>
              <a:t>Integratie van rijke teksten in WO vakken.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Opdracht: welke woorden ga je uitleggen ? </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23</a:t>
            </a:fld>
            <a:endParaRPr lang="nl-NL"/>
          </a:p>
        </p:txBody>
      </p:sp>
    </p:spTree>
    <p:extLst>
      <p:ext uri="{BB962C8B-B14F-4D97-AF65-F5344CB8AC3E}">
        <p14:creationId xmlns:p14="http://schemas.microsoft.com/office/powerpoint/2010/main" val="393593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24</a:t>
            </a:fld>
            <a:endParaRPr lang="nl-NL"/>
          </a:p>
        </p:txBody>
      </p:sp>
    </p:spTree>
    <p:extLst>
      <p:ext uri="{BB962C8B-B14F-4D97-AF65-F5344CB8AC3E}">
        <p14:creationId xmlns:p14="http://schemas.microsoft.com/office/powerpoint/2010/main" val="79179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61C57-6A7B-01B4-3964-26A05FE335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4AE4709-BC6D-D2AA-5DCA-C5E373BA40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92F33C-EE05-F964-6347-3FE2FB60EC28}"/>
              </a:ext>
            </a:extLst>
          </p:cNvPr>
          <p:cNvSpPr>
            <a:spLocks noGrp="1"/>
          </p:cNvSpPr>
          <p:nvPr>
            <p:ph type="body" idx="1"/>
          </p:nvPr>
        </p:nvSpPr>
        <p:spPr/>
        <p:txBody>
          <a:bodyPr/>
          <a:lstStyle/>
          <a:p>
            <a:r>
              <a:rPr lang="nl-NL" dirty="0"/>
              <a:t>Bruno vragen witte vlakken te maken. </a:t>
            </a:r>
          </a:p>
        </p:txBody>
      </p:sp>
      <p:sp>
        <p:nvSpPr>
          <p:cNvPr id="4" name="Tijdelijke aanduiding voor dianummer 3">
            <a:extLst>
              <a:ext uri="{FF2B5EF4-FFF2-40B4-BE49-F238E27FC236}">
                <a16:creationId xmlns:a16="http://schemas.microsoft.com/office/drawing/2014/main" id="{FABB242B-5545-A50C-ED12-BA0197047E76}"/>
              </a:ext>
            </a:extLst>
          </p:cNvPr>
          <p:cNvSpPr>
            <a:spLocks noGrp="1"/>
          </p:cNvSpPr>
          <p:nvPr>
            <p:ph type="sldNum" sz="quarter" idx="5"/>
          </p:nvPr>
        </p:nvSpPr>
        <p:spPr/>
        <p:txBody>
          <a:bodyPr/>
          <a:lstStyle/>
          <a:p>
            <a:fld id="{589BF35A-115C-4598-93EB-309782397104}" type="slidenum">
              <a:rPr lang="nl-NL" smtClean="0"/>
              <a:t>25</a:t>
            </a:fld>
            <a:endParaRPr lang="nl-NL"/>
          </a:p>
        </p:txBody>
      </p:sp>
    </p:spTree>
    <p:extLst>
      <p:ext uri="{BB962C8B-B14F-4D97-AF65-F5344CB8AC3E}">
        <p14:creationId xmlns:p14="http://schemas.microsoft.com/office/powerpoint/2010/main" val="71740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26</a:t>
            </a:fld>
            <a:endParaRPr lang="nl-NL"/>
          </a:p>
        </p:txBody>
      </p:sp>
    </p:spTree>
    <p:extLst>
      <p:ext uri="{BB962C8B-B14F-4D97-AF65-F5344CB8AC3E}">
        <p14:creationId xmlns:p14="http://schemas.microsoft.com/office/powerpoint/2010/main" val="2177467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27</a:t>
            </a:fld>
            <a:endParaRPr lang="nl-NL"/>
          </a:p>
        </p:txBody>
      </p:sp>
    </p:spTree>
    <p:extLst>
      <p:ext uri="{BB962C8B-B14F-4D97-AF65-F5344CB8AC3E}">
        <p14:creationId xmlns:p14="http://schemas.microsoft.com/office/powerpoint/2010/main" val="3858609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28</a:t>
            </a:fld>
            <a:endParaRPr lang="nl-NL"/>
          </a:p>
        </p:txBody>
      </p:sp>
    </p:spTree>
    <p:extLst>
      <p:ext uri="{BB962C8B-B14F-4D97-AF65-F5344CB8AC3E}">
        <p14:creationId xmlns:p14="http://schemas.microsoft.com/office/powerpoint/2010/main" val="2271473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29</a:t>
            </a:fld>
            <a:endParaRPr lang="nl-NL"/>
          </a:p>
        </p:txBody>
      </p:sp>
    </p:spTree>
    <p:extLst>
      <p:ext uri="{BB962C8B-B14F-4D97-AF65-F5344CB8AC3E}">
        <p14:creationId xmlns:p14="http://schemas.microsoft.com/office/powerpoint/2010/main" val="1721809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30</a:t>
            </a:fld>
            <a:endParaRPr lang="nl-NL"/>
          </a:p>
        </p:txBody>
      </p:sp>
    </p:spTree>
    <p:extLst>
      <p:ext uri="{BB962C8B-B14F-4D97-AF65-F5344CB8AC3E}">
        <p14:creationId xmlns:p14="http://schemas.microsoft.com/office/powerpoint/2010/main" val="200244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3</a:t>
            </a:fld>
            <a:endParaRPr lang="nl-NL"/>
          </a:p>
        </p:txBody>
      </p:sp>
    </p:spTree>
    <p:extLst>
      <p:ext uri="{BB962C8B-B14F-4D97-AF65-F5344CB8AC3E}">
        <p14:creationId xmlns:p14="http://schemas.microsoft.com/office/powerpoint/2010/main" val="237499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4</a:t>
            </a:fld>
            <a:endParaRPr lang="nl-NL"/>
          </a:p>
        </p:txBody>
      </p:sp>
    </p:spTree>
    <p:extLst>
      <p:ext uri="{BB962C8B-B14F-4D97-AF65-F5344CB8AC3E}">
        <p14:creationId xmlns:p14="http://schemas.microsoft.com/office/powerpoint/2010/main" val="32242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belang van een grote woordenschat:</a:t>
            </a:r>
          </a:p>
          <a:p>
            <a:r>
              <a:rPr lang="nl-NL" dirty="0"/>
              <a:t>Woorden vormen het fundament van onze taal. Woorden stellen ons in staat om:</a:t>
            </a:r>
          </a:p>
          <a:p>
            <a:pPr marL="171450" indent="-171450">
              <a:buFont typeface="Arial" panose="020B0604020202020204" pitchFamily="34" charset="0"/>
              <a:buChar char="•"/>
            </a:pPr>
            <a:r>
              <a:rPr lang="nl-NL" dirty="0"/>
              <a:t>Te communiceren</a:t>
            </a:r>
          </a:p>
          <a:p>
            <a:pPr marL="171450" indent="-171450">
              <a:buFont typeface="Arial" panose="020B0604020202020204" pitchFamily="34" charset="0"/>
              <a:buChar char="•"/>
            </a:pPr>
            <a:r>
              <a:rPr lang="nl-NL" dirty="0"/>
              <a:t>Informatie uit te wisselen</a:t>
            </a:r>
          </a:p>
          <a:p>
            <a:pPr marL="171450" indent="-171450">
              <a:buFont typeface="Arial" panose="020B0604020202020204" pitchFamily="34" charset="0"/>
              <a:buChar char="•"/>
            </a:pPr>
            <a:r>
              <a:rPr lang="nl-NL" dirty="0"/>
              <a:t>Kennis op te doen.</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Een goed ontwikkelde woordenschat is dus een vereiste om op school en in de maatschappij te kunnen functioneren.</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5</a:t>
            </a:fld>
            <a:endParaRPr lang="nl-NL"/>
          </a:p>
        </p:txBody>
      </p:sp>
    </p:spTree>
    <p:extLst>
      <p:ext uri="{BB962C8B-B14F-4D97-AF65-F5344CB8AC3E}">
        <p14:creationId xmlns:p14="http://schemas.microsoft.com/office/powerpoint/2010/main" val="116626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6</a:t>
            </a:fld>
            <a:endParaRPr lang="nl-NL"/>
          </a:p>
        </p:txBody>
      </p:sp>
    </p:spTree>
    <p:extLst>
      <p:ext uri="{BB962C8B-B14F-4D97-AF65-F5344CB8AC3E}">
        <p14:creationId xmlns:p14="http://schemas.microsoft.com/office/powerpoint/2010/main" val="74087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Rond 10 jaar ook de zaakvakken </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7</a:t>
            </a:fld>
            <a:endParaRPr lang="nl-NL"/>
          </a:p>
        </p:txBody>
      </p:sp>
    </p:spTree>
    <p:extLst>
      <p:ext uri="{BB962C8B-B14F-4D97-AF65-F5344CB8AC3E}">
        <p14:creationId xmlns:p14="http://schemas.microsoft.com/office/powerpoint/2010/main" val="314331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leer je woorden?</a:t>
            </a:r>
          </a:p>
          <a:p>
            <a:r>
              <a:rPr lang="nl-NL" dirty="0"/>
              <a:t>Wat is een woord: een woord is een combinatie van 3 elementen</a:t>
            </a:r>
          </a:p>
          <a:p>
            <a:pPr marL="171450" indent="-171450">
              <a:buFont typeface="Arial" panose="020B0604020202020204" pitchFamily="34" charset="0"/>
              <a:buChar char="•"/>
            </a:pPr>
            <a:r>
              <a:rPr lang="nl-NL" dirty="0"/>
              <a:t>Hoe je het schrijft     </a:t>
            </a:r>
          </a:p>
          <a:p>
            <a:pPr marL="171450" indent="-171450">
              <a:buFont typeface="Arial" panose="020B0604020202020204" pitchFamily="34" charset="0"/>
              <a:buChar char="•"/>
            </a:pPr>
            <a:r>
              <a:rPr lang="nl-NL" dirty="0"/>
              <a:t>Hoe je het uitspreekt</a:t>
            </a:r>
          </a:p>
          <a:p>
            <a:pPr marL="171450" indent="-171450">
              <a:buFont typeface="Arial" panose="020B0604020202020204" pitchFamily="34" charset="0"/>
              <a:buChar char="•"/>
            </a:pPr>
            <a:r>
              <a:rPr lang="nl-NL" dirty="0"/>
              <a:t>De betekenis </a:t>
            </a:r>
          </a:p>
          <a:p>
            <a:pPr marL="0" indent="0">
              <a:buFont typeface="Arial" panose="020B0604020202020204" pitchFamily="34" charset="0"/>
              <a:buNone/>
            </a:pPr>
            <a:r>
              <a:rPr lang="nl-NL" dirty="0"/>
              <a:t>hoe je het noemt (schrijft of uitspreekt) dat is het label</a:t>
            </a:r>
          </a:p>
          <a:p>
            <a:pPr marL="0" indent="0">
              <a:buFont typeface="Arial" panose="020B0604020202020204" pitchFamily="34" charset="0"/>
              <a:buNone/>
            </a:pPr>
            <a:r>
              <a:rPr lang="nl-NL" dirty="0"/>
              <a:t>De laatste is het concept, wat is het, wat betekent het?</a:t>
            </a:r>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8</a:t>
            </a:fld>
            <a:endParaRPr lang="nl-NL"/>
          </a:p>
        </p:txBody>
      </p:sp>
    </p:spTree>
    <p:extLst>
      <p:ext uri="{BB962C8B-B14F-4D97-AF65-F5344CB8AC3E}">
        <p14:creationId xmlns:p14="http://schemas.microsoft.com/office/powerpoint/2010/main" val="339839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je een woord kent betekent niet dat je alle 3 elementen kent. We weten wat dit is, een veter maar hoe heet het eindstukje wat meestal van plastic of metaal is zodat het niet gaat rafelen maar hoe noem je dat? Wat is het label? </a:t>
            </a:r>
          </a:p>
          <a:p>
            <a:r>
              <a:rPr lang="nl-NL" dirty="0"/>
              <a:t>Iedereen kent het concept (iets dat voorkomt dat de veter gaat rafelen maar hoe heet het? Het is een </a:t>
            </a:r>
            <a:r>
              <a:rPr lang="nl-NL" b="0" i="0" dirty="0" err="1">
                <a:solidFill>
                  <a:srgbClr val="040C28"/>
                </a:solidFill>
                <a:effectLst/>
                <a:latin typeface="Google Sans"/>
              </a:rPr>
              <a:t>malie</a:t>
            </a:r>
            <a:r>
              <a:rPr lang="nl-NL" b="0" i="0" dirty="0">
                <a:solidFill>
                  <a:srgbClr val="040C28"/>
                </a:solidFill>
                <a:effectLst/>
                <a:latin typeface="Google Sans"/>
              </a:rPr>
              <a:t>, nestel, </a:t>
            </a:r>
            <a:r>
              <a:rPr lang="nl-NL" b="0" i="0" dirty="0" err="1">
                <a:solidFill>
                  <a:srgbClr val="040C28"/>
                </a:solidFill>
                <a:effectLst/>
                <a:latin typeface="Google Sans"/>
              </a:rPr>
              <a:t>aglet</a:t>
            </a:r>
            <a:r>
              <a:rPr lang="nl-NL" b="0" i="0" dirty="0">
                <a:solidFill>
                  <a:srgbClr val="040C28"/>
                </a:solidFill>
                <a:effectLst/>
                <a:latin typeface="Google Sans"/>
              </a:rPr>
              <a:t> of veterstift. Andersom kan ook je kent het label wel maar het concept niet.</a:t>
            </a:r>
          </a:p>
          <a:p>
            <a:r>
              <a:rPr lang="nl-NL" b="0" i="0" dirty="0">
                <a:solidFill>
                  <a:srgbClr val="040C28"/>
                </a:solidFill>
                <a:effectLst/>
                <a:latin typeface="Google Sans"/>
              </a:rPr>
              <a:t>Je gaat aan de slag met alle 3 elementen: in de breedte: door het aantal woorden uit te breiden en in de diepte: hoe beter je een woord kent hoe meer je van de betekenis weet en des te breder is je woordenschat ( </a:t>
            </a:r>
            <a:r>
              <a:rPr lang="nl-NL" b="0" i="0" dirty="0" err="1">
                <a:solidFill>
                  <a:srgbClr val="040C28"/>
                </a:solidFill>
                <a:effectLst/>
                <a:latin typeface="Google Sans"/>
              </a:rPr>
              <a:t>malie</a:t>
            </a:r>
            <a:r>
              <a:rPr lang="nl-NL" b="0" i="0" dirty="0">
                <a:solidFill>
                  <a:srgbClr val="040C28"/>
                </a:solidFill>
                <a:effectLst/>
                <a:latin typeface="Google Sans"/>
              </a:rPr>
              <a:t>, veter, schoen, uiteinde, plastic)</a:t>
            </a:r>
          </a:p>
          <a:p>
            <a:endParaRPr lang="nl-NL" b="0" i="0" dirty="0">
              <a:solidFill>
                <a:srgbClr val="040C28"/>
              </a:solidFill>
              <a:effectLst/>
              <a:latin typeface="Google Sans"/>
            </a:endParaRPr>
          </a:p>
          <a:p>
            <a:r>
              <a:rPr lang="nl-NL" b="0" i="0" dirty="0">
                <a:solidFill>
                  <a:srgbClr val="040C28"/>
                </a:solidFill>
                <a:effectLst/>
                <a:latin typeface="Google Sans"/>
              </a:rPr>
              <a:t>Hoe geef je ondersteuning bij moeilijke woorden:</a:t>
            </a:r>
          </a:p>
          <a:p>
            <a:r>
              <a:rPr lang="nl-NL" b="0" i="0" dirty="0">
                <a:solidFill>
                  <a:srgbClr val="040C28"/>
                </a:solidFill>
                <a:effectLst/>
                <a:latin typeface="Google Sans"/>
              </a:rPr>
              <a:t>Je kunt alleen ingaan op de betekenis, bv tijdens  het voorlezen leg je even het kort een woord uit als je denkt dat ze een woord niet kennen. Maar als het in de zaakvakken is, is het ook goed om te kijken hoe schrijf je dat nou. Maar andersom ook, bv tijdens spelling kijken wat een moeilijk woord betekent.</a:t>
            </a:r>
            <a:endParaRPr lang="nl-NL" dirty="0"/>
          </a:p>
        </p:txBody>
      </p:sp>
      <p:sp>
        <p:nvSpPr>
          <p:cNvPr id="4" name="Tijdelijke aanduiding voor dianummer 3"/>
          <p:cNvSpPr>
            <a:spLocks noGrp="1"/>
          </p:cNvSpPr>
          <p:nvPr>
            <p:ph type="sldNum" sz="quarter" idx="5"/>
          </p:nvPr>
        </p:nvSpPr>
        <p:spPr/>
        <p:txBody>
          <a:bodyPr/>
          <a:lstStyle/>
          <a:p>
            <a:fld id="{589BF35A-115C-4598-93EB-309782397104}" type="slidenum">
              <a:rPr lang="nl-NL" smtClean="0"/>
              <a:t>9</a:t>
            </a:fld>
            <a:endParaRPr lang="nl-NL"/>
          </a:p>
        </p:txBody>
      </p:sp>
    </p:spTree>
    <p:extLst>
      <p:ext uri="{BB962C8B-B14F-4D97-AF65-F5344CB8AC3E}">
        <p14:creationId xmlns:p14="http://schemas.microsoft.com/office/powerpoint/2010/main" val="362644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Titelstijl van model bewerken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Klik om de titelstijl van het model te bewerken</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19,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37880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Vertical Text Placeholder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10"/>
          </p:nvPr>
        </p:nvSpPr>
        <p:spPr/>
        <p:txBody>
          <a:bodyPr/>
          <a:lstStyle/>
          <a:p>
            <a:fld id="{A16C3AA4-67BE-44F7-809A-3582401494AF}" type="datetime4">
              <a:rPr lang="en-US" smtClean="0"/>
              <a:pPr/>
              <a:t>May 19,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35840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Titelstijl van model bewerken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10"/>
          </p:nvPr>
        </p:nvSpPr>
        <p:spPr/>
        <p:txBody>
          <a:bodyPr/>
          <a:lstStyle/>
          <a:p>
            <a:fld id="{25172EEB-1769-4776-AD69-E7C1260563EB}" type="datetime4">
              <a:rPr lang="en-US" smtClean="0"/>
              <a:pPr/>
              <a:t>May 19,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330247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Content Placeholder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19,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427446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Titelstijl van model bewerken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Klik om de tekststijl van het model te bewerken</a:t>
            </a:r>
          </a:p>
        </p:txBody>
      </p:sp>
      <p:sp>
        <p:nvSpPr>
          <p:cNvPr id="4" name="Date Placeholder 3"/>
          <p:cNvSpPr>
            <a:spLocks noGrp="1"/>
          </p:cNvSpPr>
          <p:nvPr>
            <p:ph type="dt" sz="half" idx="10"/>
          </p:nvPr>
        </p:nvSpPr>
        <p:spPr/>
        <p:txBody>
          <a:bodyPr/>
          <a:lstStyle/>
          <a:p>
            <a:fld id="{647D2193-4505-4A75-99BB-880C6989A757}" type="datetime4">
              <a:rPr lang="en-US" smtClean="0"/>
              <a:pPr/>
              <a:t>May 19,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261100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19,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‹nr.›</a:t>
            </a:fld>
            <a:endParaRPr lang="en-US"/>
          </a:p>
        </p:txBody>
      </p:sp>
      <p:sp>
        <p:nvSpPr>
          <p:cNvPr id="8" name="Title 7"/>
          <p:cNvSpPr>
            <a:spLocks noGrp="1"/>
          </p:cNvSpPr>
          <p:nvPr>
            <p:ph type="title"/>
          </p:nvPr>
        </p:nvSpPr>
        <p:spPr/>
        <p:txBody>
          <a:bodyPr/>
          <a:lstStyle/>
          <a:p>
            <a:r>
              <a:rPr lang="en-US"/>
              <a:t>Titelstijl van model bewerken</a:t>
            </a:r>
          </a:p>
        </p:txBody>
      </p:sp>
    </p:spTree>
    <p:extLst>
      <p:ext uri="{BB962C8B-B14F-4D97-AF65-F5344CB8AC3E}">
        <p14:creationId xmlns:p14="http://schemas.microsoft.com/office/powerpoint/2010/main" val="362628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Titelstijl van model bewerken</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Klik om de tekststijl van het model te bewerken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Klik om de tekststijl van het model te bewerken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19,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52953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Date Placeholder 2"/>
          <p:cNvSpPr>
            <a:spLocks noGrp="1"/>
          </p:cNvSpPr>
          <p:nvPr>
            <p:ph type="dt" sz="half" idx="10"/>
          </p:nvPr>
        </p:nvSpPr>
        <p:spPr/>
        <p:txBody>
          <a:bodyPr/>
          <a:lstStyle/>
          <a:p>
            <a:fld id="{1EFB012D-77A1-44B0-BB26-329BA1EE55C9}" type="datetime4">
              <a:rPr lang="en-US" smtClean="0"/>
              <a:pPr/>
              <a:t>May 19,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294737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19,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102555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Titelstijl van model bewerken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Klik om de tekststijl van het model te bewerken</a:t>
            </a:r>
          </a:p>
        </p:txBody>
      </p:sp>
      <p:sp>
        <p:nvSpPr>
          <p:cNvPr id="5" name="Date Placeholder 4"/>
          <p:cNvSpPr>
            <a:spLocks noGrp="1"/>
          </p:cNvSpPr>
          <p:nvPr>
            <p:ph type="dt" sz="half" idx="10"/>
          </p:nvPr>
        </p:nvSpPr>
        <p:spPr/>
        <p:txBody>
          <a:bodyPr/>
          <a:lstStyle/>
          <a:p>
            <a:fld id="{DC7EAB0C-2220-4D0E-A0DD-DB7FA0F742F4}" type="datetime4">
              <a:rPr lang="en-US" smtClean="0"/>
              <a:pPr/>
              <a:t>May 19, 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solidFill>
                  <a:srgbClr val="434342"/>
                </a:solidFill>
              </a:rPr>
              <a:pPr/>
              <a:t>‹nr.›</a:t>
            </a:fld>
            <a:endParaRPr lang="en-US" dirty="0">
              <a:solidFill>
                <a:srgbClr val="434342"/>
              </a:solidFill>
            </a:endParaRPr>
          </a:p>
        </p:txBody>
      </p:sp>
    </p:spTree>
    <p:extLst>
      <p:ext uri="{BB962C8B-B14F-4D97-AF65-F5344CB8AC3E}">
        <p14:creationId xmlns:p14="http://schemas.microsoft.com/office/powerpoint/2010/main" val="155586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Sleep de afbeelding naar de tijdelijke aanduiding of klik op het pictogram als u een afbeelding wilt toevoegen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Titelstijl van model bewerken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Date Placeholder 4"/>
          <p:cNvSpPr>
            <a:spLocks noGrp="1"/>
          </p:cNvSpPr>
          <p:nvPr>
            <p:ph type="dt" sz="half" idx="10"/>
          </p:nvPr>
        </p:nvSpPr>
        <p:spPr/>
        <p:txBody>
          <a:bodyPr/>
          <a:lstStyle/>
          <a:p>
            <a:fld id="{E3416D63-31BF-4B94-B6C5-E20B2C63F515}" type="datetime4">
              <a:rPr lang="en-US" smtClean="0"/>
              <a:pPr/>
              <a:t>May 19,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‹nr.›</a:t>
            </a:fld>
            <a:endParaRPr lang="en-US"/>
          </a:p>
        </p:txBody>
      </p:sp>
    </p:spTree>
    <p:extLst>
      <p:ext uri="{BB962C8B-B14F-4D97-AF65-F5344CB8AC3E}">
        <p14:creationId xmlns:p14="http://schemas.microsoft.com/office/powerpoint/2010/main" val="15150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0" y="5891352"/>
            <a:ext cx="3571875" cy="101921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717" y="5891868"/>
            <a:ext cx="9140283" cy="1018846"/>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Titelstijl van model bewerken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Date Placeholder 3"/>
          <p:cNvSpPr>
            <a:spLocks noGrp="1"/>
          </p:cNvSpPr>
          <p:nvPr>
            <p:ph type="dt" sz="half" idx="2"/>
          </p:nvPr>
        </p:nvSpPr>
        <p:spPr>
          <a:xfrm rot="19140000">
            <a:off x="788294" y="6233197"/>
            <a:ext cx="1003116" cy="36800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19, 2025</a:t>
            </a:fld>
            <a:endParaRPr lang="en-US" dirty="0"/>
          </a:p>
        </p:txBody>
      </p:sp>
      <p:sp>
        <p:nvSpPr>
          <p:cNvPr id="5" name="Footer Placeholder 4"/>
          <p:cNvSpPr>
            <a:spLocks noGrp="1"/>
          </p:cNvSpPr>
          <p:nvPr>
            <p:ph type="ftr" sz="quarter" idx="3"/>
          </p:nvPr>
        </p:nvSpPr>
        <p:spPr>
          <a:xfrm>
            <a:off x="3520663" y="6791578"/>
            <a:ext cx="4721249" cy="154696"/>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372" y="6727122"/>
            <a:ext cx="502585" cy="283608"/>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‹nr.›</a:t>
            </a:fld>
            <a:endParaRPr lang="en-US" dirty="0"/>
          </a:p>
        </p:txBody>
      </p:sp>
    </p:spTree>
    <p:extLst>
      <p:ext uri="{BB962C8B-B14F-4D97-AF65-F5344CB8AC3E}">
        <p14:creationId xmlns:p14="http://schemas.microsoft.com/office/powerpoint/2010/main" val="349159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owan.n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moedint2.nl/hom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rot="19140000">
            <a:off x="1039629" y="2052512"/>
            <a:ext cx="6952996" cy="1050868"/>
          </a:xfrm>
        </p:spPr>
        <p:txBody>
          <a:bodyPr vert="horz" lIns="91440" tIns="9144" rIns="91440" bIns="45720" rtlCol="0" anchor="t">
            <a:normAutofit/>
          </a:bodyPr>
          <a:lstStyle/>
          <a:p>
            <a:r>
              <a:rPr lang="nl-NL" sz="1800" b="1" dirty="0">
                <a:solidFill>
                  <a:schemeClr val="accent3">
                    <a:lumMod val="75000"/>
                  </a:schemeClr>
                </a:solidFill>
                <a:latin typeface="Verdana"/>
                <a:ea typeface="Verdana"/>
                <a:cs typeface="Verdana"/>
              </a:rPr>
              <a:t>W00rdenschat: van onschatbare waarde</a:t>
            </a:r>
          </a:p>
        </p:txBody>
      </p:sp>
      <p:pic>
        <p:nvPicPr>
          <p:cNvPr id="5" name="Afbeelding 4" descr="taalcentrum-logo-1-blauworanj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7891" y="188640"/>
            <a:ext cx="1961846" cy="1961846"/>
          </a:xfrm>
          <a:prstGeom prst="rect">
            <a:avLst/>
          </a:prstGeom>
        </p:spPr>
      </p:pic>
      <p:sp>
        <p:nvSpPr>
          <p:cNvPr id="2" name="Ovaal 1">
            <a:extLst>
              <a:ext uri="{FF2B5EF4-FFF2-40B4-BE49-F238E27FC236}">
                <a16:creationId xmlns:a16="http://schemas.microsoft.com/office/drawing/2014/main" id="{01FD5227-E7A0-0B4B-0E9C-3AA46A923EFD}"/>
              </a:ext>
            </a:extLst>
          </p:cNvPr>
          <p:cNvSpPr/>
          <p:nvPr/>
        </p:nvSpPr>
        <p:spPr>
          <a:xfrm>
            <a:off x="4921182" y="2636912"/>
            <a:ext cx="3683266" cy="355909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96B1666-7A7D-6BDD-0D76-23DB545FE26B}"/>
              </a:ext>
            </a:extLst>
          </p:cNvPr>
          <p:cNvPicPr>
            <a:picLocks noChangeAspect="1"/>
          </p:cNvPicPr>
          <p:nvPr/>
        </p:nvPicPr>
        <p:blipFill>
          <a:blip r:embed="rId5"/>
          <a:stretch>
            <a:fillRect/>
          </a:stretch>
        </p:blipFill>
        <p:spPr>
          <a:xfrm>
            <a:off x="2309737" y="476672"/>
            <a:ext cx="2476846" cy="866896"/>
          </a:xfrm>
          <a:prstGeom prst="rect">
            <a:avLst/>
          </a:prstGeom>
        </p:spPr>
      </p:pic>
    </p:spTree>
    <p:extLst>
      <p:ext uri="{BB962C8B-B14F-4D97-AF65-F5344CB8AC3E}">
        <p14:creationId xmlns:p14="http://schemas.microsoft.com/office/powerpoint/2010/main" val="415753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4516D"/>
                </a:solidFill>
              </a:rPr>
              <a:t>Wat is een woord?</a:t>
            </a:r>
            <a:endParaRPr lang="nl-NL" b="1" dirty="0"/>
          </a:p>
        </p:txBody>
      </p:sp>
      <p:sp>
        <p:nvSpPr>
          <p:cNvPr id="4" name="Tijdelijke aanduiding voor inhoud 5">
            <a:extLst>
              <a:ext uri="{FF2B5EF4-FFF2-40B4-BE49-F238E27FC236}">
                <a16:creationId xmlns:a16="http://schemas.microsoft.com/office/drawing/2014/main" id="{63BEA8FD-CDE7-81B6-A642-741983C63096}"/>
              </a:ext>
            </a:extLst>
          </p:cNvPr>
          <p:cNvSpPr>
            <a:spLocks noGrp="1"/>
          </p:cNvSpPr>
          <p:nvPr>
            <p:ph idx="1"/>
          </p:nvPr>
        </p:nvSpPr>
        <p:spPr>
          <a:xfrm>
            <a:off x="3491879" y="1412776"/>
            <a:ext cx="2160240" cy="3528392"/>
          </a:xfrm>
        </p:spPr>
        <p:txBody>
          <a:bodyPr/>
          <a:lstStyle/>
          <a:p>
            <a:pPr marL="0" indent="0" algn="ctr">
              <a:lnSpc>
                <a:spcPct val="150000"/>
              </a:lnSpc>
            </a:pPr>
            <a:r>
              <a:rPr lang="nl-NL" b="0">
                <a:solidFill>
                  <a:schemeClr val="accent6">
                    <a:lumMod val="50000"/>
                  </a:schemeClr>
                </a:solidFill>
                <a:latin typeface="Verdana" panose="020B0604030504040204" pitchFamily="34" charset="0"/>
                <a:ea typeface="Verdana" panose="020B0604030504040204" pitchFamily="34" charset="0"/>
              </a:rPr>
              <a:t>Waar denk jij aan bij ‘de aardbei’?</a:t>
            </a:r>
          </a:p>
          <a:p>
            <a:pPr algn="ctr">
              <a:lnSpc>
                <a:spcPct val="150000"/>
              </a:lnSpc>
            </a:pPr>
            <a:endParaRPr lang="nl-NL"/>
          </a:p>
        </p:txBody>
      </p:sp>
      <p:pic>
        <p:nvPicPr>
          <p:cNvPr id="5" name="Picture 4" descr="Aardbeien - Veggipedia">
            <a:extLst>
              <a:ext uri="{FF2B5EF4-FFF2-40B4-BE49-F238E27FC236}">
                <a16:creationId xmlns:a16="http://schemas.microsoft.com/office/drawing/2014/main" id="{553C7B81-0CC4-D7F3-83E6-A60E694EB5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5059" y="2247713"/>
            <a:ext cx="1193881" cy="118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9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Verschillen tussen leerlingen</a:t>
            </a:r>
          </a:p>
        </p:txBody>
      </p:sp>
      <p:pic>
        <p:nvPicPr>
          <p:cNvPr id="4" name="Afbeelding 3">
            <a:extLst>
              <a:ext uri="{FF2B5EF4-FFF2-40B4-BE49-F238E27FC236}">
                <a16:creationId xmlns:a16="http://schemas.microsoft.com/office/drawing/2014/main" id="{11EC8B31-C758-8552-88B0-D3A6CB6F4539}"/>
              </a:ext>
            </a:extLst>
          </p:cNvPr>
          <p:cNvPicPr>
            <a:picLocks noChangeAspect="1"/>
          </p:cNvPicPr>
          <p:nvPr/>
        </p:nvPicPr>
        <p:blipFill>
          <a:blip r:embed="rId3"/>
          <a:stretch>
            <a:fillRect/>
          </a:stretch>
        </p:blipFill>
        <p:spPr>
          <a:xfrm>
            <a:off x="152219" y="1520788"/>
            <a:ext cx="6287168" cy="3528392"/>
          </a:xfrm>
          <a:prstGeom prst="rect">
            <a:avLst/>
          </a:prstGeom>
        </p:spPr>
      </p:pic>
      <p:pic>
        <p:nvPicPr>
          <p:cNvPr id="8196" name="Picture 4" descr="Aardbeien - Veggipedia">
            <a:extLst>
              <a:ext uri="{FF2B5EF4-FFF2-40B4-BE49-F238E27FC236}">
                <a16:creationId xmlns:a16="http://schemas.microsoft.com/office/drawing/2014/main" id="{945130BB-6770-F709-9BE9-D3F469095A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159" y="2299908"/>
            <a:ext cx="1193881" cy="1181287"/>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5">
            <a:extLst>
              <a:ext uri="{FF2B5EF4-FFF2-40B4-BE49-F238E27FC236}">
                <a16:creationId xmlns:a16="http://schemas.microsoft.com/office/drawing/2014/main" id="{11F9517B-F6D4-B147-DF03-6400779269D5}"/>
              </a:ext>
            </a:extLst>
          </p:cNvPr>
          <p:cNvSpPr>
            <a:spLocks noGrp="1"/>
          </p:cNvSpPr>
          <p:nvPr>
            <p:ph idx="1"/>
          </p:nvPr>
        </p:nvSpPr>
        <p:spPr>
          <a:xfrm>
            <a:off x="822960" y="1100628"/>
            <a:ext cx="7520940" cy="3579849"/>
          </a:xfrm>
        </p:spPr>
        <p:txBody>
          <a:bodyPr/>
          <a:lstStyle/>
          <a:p>
            <a:pPr marL="0" indent="0"/>
            <a:r>
              <a:rPr lang="nl-NL" b="0" dirty="0">
                <a:solidFill>
                  <a:schemeClr val="accent6">
                    <a:lumMod val="50000"/>
                  </a:schemeClr>
                </a:solidFill>
                <a:latin typeface="Verdana" panose="020B0604030504040204" pitchFamily="34" charset="0"/>
                <a:ea typeface="Verdana" panose="020B0604030504040204" pitchFamily="34" charset="0"/>
              </a:rPr>
              <a:t>Kennis van woordbetekenissen en netwerkopbouw:</a:t>
            </a:r>
          </a:p>
          <a:p>
            <a:endParaRPr lang="nl-NL" dirty="0"/>
          </a:p>
        </p:txBody>
      </p:sp>
      <p:cxnSp>
        <p:nvCxnSpPr>
          <p:cNvPr id="7" name="Rechte verbindingslijn 6">
            <a:extLst>
              <a:ext uri="{FF2B5EF4-FFF2-40B4-BE49-F238E27FC236}">
                <a16:creationId xmlns:a16="http://schemas.microsoft.com/office/drawing/2014/main" id="{AA2FF53F-8979-E399-43EB-522726889BCF}"/>
              </a:ext>
            </a:extLst>
          </p:cNvPr>
          <p:cNvCxnSpPr>
            <a:cxnSpLocks/>
          </p:cNvCxnSpPr>
          <p:nvPr/>
        </p:nvCxnSpPr>
        <p:spPr>
          <a:xfrm>
            <a:off x="7202702" y="2150160"/>
            <a:ext cx="249618" cy="41474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28D071DF-DEC7-DDB2-D068-99E8525F875A}"/>
              </a:ext>
            </a:extLst>
          </p:cNvPr>
          <p:cNvSpPr txBox="1"/>
          <p:nvPr/>
        </p:nvSpPr>
        <p:spPr>
          <a:xfrm>
            <a:off x="6896003" y="1916832"/>
            <a:ext cx="796909" cy="276999"/>
          </a:xfrm>
          <a:prstGeom prst="rect">
            <a:avLst/>
          </a:prstGeom>
          <a:noFill/>
        </p:spPr>
        <p:txBody>
          <a:bodyPr wrap="square" rtlCol="0">
            <a:spAutoFit/>
          </a:bodyPr>
          <a:lstStyle/>
          <a:p>
            <a:r>
              <a:rPr lang="nl-NL" sz="1200" dirty="0">
                <a:solidFill>
                  <a:schemeClr val="accent6">
                    <a:lumMod val="50000"/>
                  </a:schemeClr>
                </a:solidFill>
                <a:latin typeface="Verdana" panose="020B0604030504040204" pitchFamily="34" charset="0"/>
                <a:ea typeface="Verdana" panose="020B0604030504040204" pitchFamily="34" charset="0"/>
              </a:rPr>
              <a:t>rood</a:t>
            </a:r>
            <a:endParaRPr lang="nl-NL" sz="1400" dirty="0">
              <a:solidFill>
                <a:schemeClr val="accent6">
                  <a:lumMod val="50000"/>
                </a:schemeClr>
              </a:solidFill>
              <a:latin typeface="Verdana" panose="020B0604030504040204" pitchFamily="34" charset="0"/>
              <a:ea typeface="Verdana" panose="020B0604030504040204" pitchFamily="34" charset="0"/>
            </a:endParaRPr>
          </a:p>
        </p:txBody>
      </p:sp>
      <p:sp>
        <p:nvSpPr>
          <p:cNvPr id="10" name="Tekstvak 9">
            <a:extLst>
              <a:ext uri="{FF2B5EF4-FFF2-40B4-BE49-F238E27FC236}">
                <a16:creationId xmlns:a16="http://schemas.microsoft.com/office/drawing/2014/main" id="{68A6D98D-5141-0D84-F186-FD09C7202F84}"/>
              </a:ext>
            </a:extLst>
          </p:cNvPr>
          <p:cNvSpPr txBox="1"/>
          <p:nvPr/>
        </p:nvSpPr>
        <p:spPr>
          <a:xfrm>
            <a:off x="6516216" y="3877945"/>
            <a:ext cx="796909" cy="276999"/>
          </a:xfrm>
          <a:prstGeom prst="rect">
            <a:avLst/>
          </a:prstGeom>
          <a:noFill/>
        </p:spPr>
        <p:txBody>
          <a:bodyPr wrap="square" rtlCol="0">
            <a:spAutoFit/>
          </a:bodyPr>
          <a:lstStyle/>
          <a:p>
            <a:r>
              <a:rPr lang="nl-NL" sz="1200" dirty="0">
                <a:solidFill>
                  <a:schemeClr val="accent6">
                    <a:lumMod val="50000"/>
                  </a:schemeClr>
                </a:solidFill>
                <a:latin typeface="Verdana" panose="020B0604030504040204" pitchFamily="34" charset="0"/>
                <a:ea typeface="Verdana" panose="020B0604030504040204" pitchFamily="34" charset="0"/>
              </a:rPr>
              <a:t>lekker</a:t>
            </a:r>
            <a:endParaRPr lang="nl-NL" sz="1400" dirty="0">
              <a:solidFill>
                <a:schemeClr val="accent6">
                  <a:lumMod val="50000"/>
                </a:schemeClr>
              </a:solidFill>
              <a:latin typeface="Verdana" panose="020B0604030504040204" pitchFamily="34" charset="0"/>
              <a:ea typeface="Verdana" panose="020B0604030504040204" pitchFamily="34" charset="0"/>
            </a:endParaRPr>
          </a:p>
        </p:txBody>
      </p:sp>
      <p:cxnSp>
        <p:nvCxnSpPr>
          <p:cNvPr id="11" name="Rechte verbindingslijn 10">
            <a:extLst>
              <a:ext uri="{FF2B5EF4-FFF2-40B4-BE49-F238E27FC236}">
                <a16:creationId xmlns:a16="http://schemas.microsoft.com/office/drawing/2014/main" id="{CFBBFF8E-CE91-9DC5-468D-09F5C2BAA726}"/>
              </a:ext>
            </a:extLst>
          </p:cNvPr>
          <p:cNvCxnSpPr>
            <a:cxnSpLocks/>
            <a:stCxn id="10" idx="0"/>
          </p:cNvCxnSpPr>
          <p:nvPr/>
        </p:nvCxnSpPr>
        <p:spPr>
          <a:xfrm flipV="1">
            <a:off x="6914671" y="3323166"/>
            <a:ext cx="325161" cy="55477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D34563-D704-F856-5AEA-E80B14B94B0F}"/>
              </a:ext>
            </a:extLst>
          </p:cNvPr>
          <p:cNvSpPr txBox="1"/>
          <p:nvPr/>
        </p:nvSpPr>
        <p:spPr>
          <a:xfrm>
            <a:off x="7229917" y="3323166"/>
            <a:ext cx="1014491" cy="307777"/>
          </a:xfrm>
          <a:prstGeom prst="rect">
            <a:avLst/>
          </a:prstGeom>
          <a:noFill/>
        </p:spPr>
        <p:txBody>
          <a:bodyPr wrap="square" rtlCol="0">
            <a:spAutoFit/>
          </a:bodyPr>
          <a:lstStyle/>
          <a:p>
            <a:r>
              <a:rPr lang="nl-NL" sz="1400" dirty="0">
                <a:solidFill>
                  <a:schemeClr val="accent6">
                    <a:lumMod val="50000"/>
                  </a:schemeClr>
                </a:solidFill>
                <a:latin typeface="Verdana" panose="020B0604030504040204" pitchFamily="34" charset="0"/>
                <a:ea typeface="Verdana" panose="020B0604030504040204" pitchFamily="34" charset="0"/>
              </a:rPr>
              <a:t>aardbei</a:t>
            </a:r>
          </a:p>
        </p:txBody>
      </p:sp>
      <p:cxnSp>
        <p:nvCxnSpPr>
          <p:cNvPr id="16" name="Rechte verbindingslijn 15">
            <a:extLst>
              <a:ext uri="{FF2B5EF4-FFF2-40B4-BE49-F238E27FC236}">
                <a16:creationId xmlns:a16="http://schemas.microsoft.com/office/drawing/2014/main" id="{3079B863-D6C0-6A43-C442-38725D9108A1}"/>
              </a:ext>
            </a:extLst>
          </p:cNvPr>
          <p:cNvCxnSpPr>
            <a:cxnSpLocks/>
          </p:cNvCxnSpPr>
          <p:nvPr/>
        </p:nvCxnSpPr>
        <p:spPr>
          <a:xfrm flipV="1">
            <a:off x="7163982" y="1629534"/>
            <a:ext cx="38798" cy="32225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2B2A5D38-A580-797C-DBEB-26440D91115F}"/>
              </a:ext>
            </a:extLst>
          </p:cNvPr>
          <p:cNvSpPr txBox="1"/>
          <p:nvPr/>
        </p:nvSpPr>
        <p:spPr>
          <a:xfrm>
            <a:off x="6927190" y="1351801"/>
            <a:ext cx="796909" cy="276999"/>
          </a:xfrm>
          <a:prstGeom prst="rect">
            <a:avLst/>
          </a:prstGeom>
          <a:noFill/>
        </p:spPr>
        <p:txBody>
          <a:bodyPr wrap="square" rtlCol="0">
            <a:spAutoFit/>
          </a:bodyPr>
          <a:lstStyle/>
          <a:p>
            <a:r>
              <a:rPr lang="nl-NL" sz="1200" dirty="0">
                <a:solidFill>
                  <a:schemeClr val="accent6">
                    <a:lumMod val="50000"/>
                  </a:schemeClr>
                </a:solidFill>
                <a:latin typeface="Verdana" panose="020B0604030504040204" pitchFamily="34" charset="0"/>
                <a:ea typeface="Verdana" panose="020B0604030504040204" pitchFamily="34" charset="0"/>
              </a:rPr>
              <a:t>kleur</a:t>
            </a:r>
            <a:endParaRPr lang="nl-NL" sz="1400" dirty="0">
              <a:solidFill>
                <a:schemeClr val="accent6">
                  <a:lumMod val="50000"/>
                </a:schemeClr>
              </a:solidFill>
              <a:latin typeface="Verdana" panose="020B0604030504040204" pitchFamily="34" charset="0"/>
              <a:ea typeface="Verdana" panose="020B0604030504040204" pitchFamily="34" charset="0"/>
            </a:endParaRPr>
          </a:p>
        </p:txBody>
      </p:sp>
      <p:cxnSp>
        <p:nvCxnSpPr>
          <p:cNvPr id="21" name="Rechte verbindingslijn 20">
            <a:extLst>
              <a:ext uri="{FF2B5EF4-FFF2-40B4-BE49-F238E27FC236}">
                <a16:creationId xmlns:a16="http://schemas.microsoft.com/office/drawing/2014/main" id="{6171D2EA-3693-49EB-AB99-18CD15E6D6AD}"/>
              </a:ext>
            </a:extLst>
          </p:cNvPr>
          <p:cNvCxnSpPr>
            <a:cxnSpLocks/>
          </p:cNvCxnSpPr>
          <p:nvPr/>
        </p:nvCxnSpPr>
        <p:spPr>
          <a:xfrm flipH="1" flipV="1">
            <a:off x="8061869" y="3198176"/>
            <a:ext cx="518341" cy="40237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C1FCF5B6-18DA-C9E6-5D18-F1426D03BA53}"/>
              </a:ext>
            </a:extLst>
          </p:cNvPr>
          <p:cNvSpPr txBox="1"/>
          <p:nvPr/>
        </p:nvSpPr>
        <p:spPr>
          <a:xfrm>
            <a:off x="8321039" y="3595872"/>
            <a:ext cx="796909" cy="276999"/>
          </a:xfrm>
          <a:prstGeom prst="rect">
            <a:avLst/>
          </a:prstGeom>
          <a:noFill/>
        </p:spPr>
        <p:txBody>
          <a:bodyPr wrap="square" rtlCol="0">
            <a:spAutoFit/>
          </a:bodyPr>
          <a:lstStyle/>
          <a:p>
            <a:r>
              <a:rPr lang="nl-NL" sz="1200" dirty="0">
                <a:solidFill>
                  <a:schemeClr val="accent6">
                    <a:lumMod val="50000"/>
                  </a:schemeClr>
                </a:solidFill>
                <a:latin typeface="Verdana" panose="020B0604030504040204" pitchFamily="34" charset="0"/>
                <a:ea typeface="Verdana" panose="020B0604030504040204" pitchFamily="34" charset="0"/>
              </a:rPr>
              <a:t>fruit</a:t>
            </a:r>
            <a:endParaRPr lang="nl-NL" sz="1400"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9780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93A6C-E236-0862-FD19-564AD100C79C}"/>
              </a:ext>
            </a:extLst>
          </p:cNvPr>
          <p:cNvSpPr>
            <a:spLocks noGrp="1"/>
          </p:cNvSpPr>
          <p:nvPr>
            <p:ph type="title"/>
          </p:nvPr>
        </p:nvSpPr>
        <p:spPr>
          <a:xfrm>
            <a:off x="822960" y="365760"/>
            <a:ext cx="7520940" cy="548640"/>
          </a:xfrm>
        </p:spPr>
        <p:txBody>
          <a:bodyPr anchor="ctr">
            <a:normAutofit/>
          </a:bodyPr>
          <a:lstStyle/>
          <a:p>
            <a:r>
              <a:rPr lang="nl-NL" dirty="0">
                <a:solidFill>
                  <a:srgbClr val="0070C0"/>
                </a:solidFill>
              </a:rPr>
              <a:t>Een lesje Portugees </a:t>
            </a:r>
          </a:p>
        </p:txBody>
      </p:sp>
      <p:pic>
        <p:nvPicPr>
          <p:cNvPr id="1026" name="Picture 2" descr="Soms is Portugees niet wat het lijkt | Taleninstituut Regina Coeli">
            <a:extLst>
              <a:ext uri="{FF2B5EF4-FFF2-40B4-BE49-F238E27FC236}">
                <a16:creationId xmlns:a16="http://schemas.microsoft.com/office/drawing/2014/main" id="{E4002056-0762-715C-0290-246C047452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44530" y="1100628"/>
            <a:ext cx="5077800" cy="3579849"/>
          </a:xfrm>
          <a:prstGeom prst="rect">
            <a:avLst/>
          </a:prstGeom>
          <a:solidFill>
            <a:srgbClr val="FFFFFF"/>
          </a:solidFill>
        </p:spPr>
      </p:pic>
    </p:spTree>
    <p:extLst>
      <p:ext uri="{BB962C8B-B14F-4D97-AF65-F5344CB8AC3E}">
        <p14:creationId xmlns:p14="http://schemas.microsoft.com/office/powerpoint/2010/main" val="379820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91306-AF65-C312-6EDE-CF572C668D21}"/>
              </a:ext>
            </a:extLst>
          </p:cNvPr>
          <p:cNvSpPr>
            <a:spLocks noGrp="1"/>
          </p:cNvSpPr>
          <p:nvPr>
            <p:ph type="title"/>
          </p:nvPr>
        </p:nvSpPr>
        <p:spPr>
          <a:xfrm>
            <a:off x="822960" y="365760"/>
            <a:ext cx="7520940" cy="548640"/>
          </a:xfrm>
        </p:spPr>
        <p:txBody>
          <a:bodyPr anchor="ctr">
            <a:normAutofit/>
          </a:bodyPr>
          <a:lstStyle/>
          <a:p>
            <a:r>
              <a:rPr lang="nl-NL" dirty="0">
                <a:solidFill>
                  <a:srgbClr val="0070C0"/>
                </a:solidFill>
              </a:rPr>
              <a:t>Een woordcluster </a:t>
            </a:r>
          </a:p>
        </p:txBody>
      </p:sp>
      <p:pic>
        <p:nvPicPr>
          <p:cNvPr id="7" name="Tijdelijke aanduiding voor inhoud 6" descr="Afbeelding met huis, raam, gebouw&#10;&#10;Door AI gegenereerde inhoud is mogelijk onjuist.">
            <a:extLst>
              <a:ext uri="{FF2B5EF4-FFF2-40B4-BE49-F238E27FC236}">
                <a16:creationId xmlns:a16="http://schemas.microsoft.com/office/drawing/2014/main" id="{74A431E7-F064-035A-C97D-E3C41E861E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3304" y="890101"/>
            <a:ext cx="6940252" cy="4909586"/>
          </a:xfrm>
        </p:spPr>
      </p:pic>
    </p:spTree>
    <p:extLst>
      <p:ext uri="{BB962C8B-B14F-4D97-AF65-F5344CB8AC3E}">
        <p14:creationId xmlns:p14="http://schemas.microsoft.com/office/powerpoint/2010/main" val="62486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597AF-57EA-796C-E28C-ADD8ED14F0B5}"/>
              </a:ext>
            </a:extLst>
          </p:cNvPr>
          <p:cNvSpPr>
            <a:spLocks noGrp="1"/>
          </p:cNvSpPr>
          <p:nvPr>
            <p:ph type="title"/>
          </p:nvPr>
        </p:nvSpPr>
        <p:spPr/>
        <p:txBody>
          <a:bodyPr/>
          <a:lstStyle/>
          <a:p>
            <a:r>
              <a:rPr lang="nl-NL" dirty="0">
                <a:solidFill>
                  <a:srgbClr val="0070C0"/>
                </a:solidFill>
              </a:rPr>
              <a:t>Welke woorden bied je aan?</a:t>
            </a:r>
          </a:p>
        </p:txBody>
      </p:sp>
      <p:sp>
        <p:nvSpPr>
          <p:cNvPr id="3" name="Tijdelijke aanduiding voor inhoud 2">
            <a:extLst>
              <a:ext uri="{FF2B5EF4-FFF2-40B4-BE49-F238E27FC236}">
                <a16:creationId xmlns:a16="http://schemas.microsoft.com/office/drawing/2014/main" id="{C4C2C397-0114-4563-1DA7-D66B7FFDF60B}"/>
              </a:ext>
            </a:extLst>
          </p:cNvPr>
          <p:cNvSpPr>
            <a:spLocks noGrp="1"/>
          </p:cNvSpPr>
          <p:nvPr>
            <p:ph idx="1"/>
          </p:nvPr>
        </p:nvSpPr>
        <p:spPr>
          <a:xfrm>
            <a:off x="539552" y="1100628"/>
            <a:ext cx="7804348" cy="3768532"/>
          </a:xfrm>
        </p:spPr>
        <p:txBody>
          <a:bodyPr/>
          <a:lstStyle/>
          <a:p>
            <a:pPr>
              <a:buFont typeface="Arial" panose="020B0604020202020204" pitchFamily="34" charset="0"/>
              <a:buChar char="•"/>
            </a:pPr>
            <a:r>
              <a:rPr lang="nl-NL" dirty="0">
                <a:latin typeface="Verdana" panose="020B0604030504040204" pitchFamily="34" charset="0"/>
                <a:ea typeface="Verdana" panose="020B0604030504040204" pitchFamily="34" charset="0"/>
              </a:rPr>
              <a:t>Bied niet alleen inhoudswoorden aan, maar ook functiewoorden (terwijl, omdat, als etc.) </a:t>
            </a:r>
          </a:p>
          <a:p>
            <a:pPr>
              <a:buFont typeface="Arial" panose="020B0604020202020204" pitchFamily="34" charset="0"/>
              <a:buChar char="•"/>
            </a:pPr>
            <a:r>
              <a:rPr lang="nl-NL" dirty="0">
                <a:latin typeface="Verdana" panose="020B0604030504040204" pitchFamily="34" charset="0"/>
                <a:ea typeface="Verdana" panose="020B0604030504040204" pitchFamily="34" charset="0"/>
              </a:rPr>
              <a:t>Neem ook rekenbegrippen mee in het aanbod.</a:t>
            </a:r>
          </a:p>
          <a:p>
            <a:pPr>
              <a:buFont typeface="Arial" panose="020B0604020202020204" pitchFamily="34" charset="0"/>
              <a:buChar char="•"/>
            </a:pPr>
            <a:r>
              <a:rPr lang="nl-NL" dirty="0">
                <a:latin typeface="Verdana" panose="020B0604030504040204" pitchFamily="34" charset="0"/>
                <a:ea typeface="Verdana" panose="020B0604030504040204" pitchFamily="34" charset="0"/>
              </a:rPr>
              <a:t>Selecteer de woorden vooraf en niet tijdens een les. </a:t>
            </a:r>
          </a:p>
          <a:p>
            <a:pPr>
              <a:buFont typeface="Arial" panose="020B0604020202020204" pitchFamily="34" charset="0"/>
              <a:buChar char="•"/>
            </a:pPr>
            <a:r>
              <a:rPr lang="nl-NL" dirty="0">
                <a:latin typeface="Verdana" panose="020B0604030504040204" pitchFamily="34" charset="0"/>
                <a:ea typeface="Verdana" panose="020B0604030504040204" pitchFamily="34" charset="0"/>
              </a:rPr>
              <a:t>Bied rond de 25 woorden per week aan. Als je begint met een gestructureerd woordenschataanbod bouw je het aantal aan te bieden woorden op.</a:t>
            </a:r>
          </a:p>
          <a:p>
            <a:endParaRPr lang="nl-NL" dirty="0"/>
          </a:p>
        </p:txBody>
      </p:sp>
    </p:spTree>
    <p:extLst>
      <p:ext uri="{BB962C8B-B14F-4D97-AF65-F5344CB8AC3E}">
        <p14:creationId xmlns:p14="http://schemas.microsoft.com/office/powerpoint/2010/main" val="367408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DAT &amp; CAT</a:t>
            </a:r>
          </a:p>
        </p:txBody>
      </p:sp>
      <p:sp>
        <p:nvSpPr>
          <p:cNvPr id="5" name="Tijdelijke aanduiding voor inhoud 4">
            <a:extLst>
              <a:ext uri="{FF2B5EF4-FFF2-40B4-BE49-F238E27FC236}">
                <a16:creationId xmlns:a16="http://schemas.microsoft.com/office/drawing/2014/main" id="{D90C2F94-F8CE-BB22-A75F-1F4E25E0102B}"/>
              </a:ext>
            </a:extLst>
          </p:cNvPr>
          <p:cNvSpPr>
            <a:spLocks noGrp="1"/>
          </p:cNvSpPr>
          <p:nvPr>
            <p:ph idx="1"/>
          </p:nvPr>
        </p:nvSpPr>
        <p:spPr>
          <a:xfrm>
            <a:off x="822960" y="1124744"/>
            <a:ext cx="7349440" cy="4248472"/>
          </a:xfrm>
        </p:spPr>
        <p:txBody>
          <a:bodyPr>
            <a:noAutofit/>
          </a:bodyPr>
          <a:lstStyle/>
          <a:p>
            <a:pPr marL="0" indent="0">
              <a:buNone/>
            </a:pPr>
            <a:r>
              <a:rPr lang="nl-NL" sz="1500" b="0" dirty="0">
                <a:solidFill>
                  <a:srgbClr val="002060"/>
                </a:solidFill>
                <a:latin typeface="Verdana" panose="020B0604030504040204" pitchFamily="34" charset="0"/>
                <a:ea typeface="Verdana" panose="020B0604030504040204" pitchFamily="34" charset="0"/>
              </a:rPr>
              <a:t>Er zijn twee soorten taal die kinderen moeten leren:</a:t>
            </a:r>
          </a:p>
          <a:p>
            <a:pPr marL="0" indent="0">
              <a:buNone/>
            </a:pPr>
            <a:r>
              <a:rPr lang="nl-NL" sz="1500" dirty="0">
                <a:solidFill>
                  <a:srgbClr val="002060"/>
                </a:solidFill>
                <a:latin typeface="Verdana" panose="020B0604030504040204" pitchFamily="34" charset="0"/>
                <a:ea typeface="Verdana" panose="020B0604030504040204" pitchFamily="34" charset="0"/>
              </a:rPr>
              <a:t>Dagelijkse taal </a:t>
            </a:r>
          </a:p>
          <a:p>
            <a:pPr marL="285750" indent="-285750">
              <a:buFont typeface="Arial" panose="020B0604020202020204" pitchFamily="34" charset="0"/>
              <a:buChar char="•"/>
            </a:pPr>
            <a:r>
              <a:rPr lang="nl-NL" sz="1500" b="0" dirty="0">
                <a:solidFill>
                  <a:srgbClr val="002060"/>
                </a:solidFill>
                <a:latin typeface="Verdana" panose="020B0604030504040204" pitchFamily="34" charset="0"/>
                <a:ea typeface="Verdana" panose="020B0604030504040204" pitchFamily="34" charset="0"/>
              </a:rPr>
              <a:t>Dagelijkse Algemene Taalvaardigheid (DAT).</a:t>
            </a:r>
          </a:p>
          <a:p>
            <a:pPr marL="285750" indent="-285750">
              <a:buFont typeface="Arial" panose="020B0604020202020204" pitchFamily="34" charset="0"/>
              <a:buChar char="•"/>
            </a:pPr>
            <a:r>
              <a:rPr lang="nl-NL" sz="1500" b="0" dirty="0">
                <a:solidFill>
                  <a:srgbClr val="002060"/>
                </a:solidFill>
                <a:latin typeface="Verdana" panose="020B0604030504040204" pitchFamily="34" charset="0"/>
                <a:ea typeface="Verdana" panose="020B0604030504040204" pitchFamily="34" charset="0"/>
              </a:rPr>
              <a:t>De taal die je elke dag gebruikt om te kletsen met familie en vrienden.  </a:t>
            </a:r>
          </a:p>
          <a:p>
            <a:pPr marL="0" indent="0">
              <a:buNone/>
            </a:pPr>
            <a:r>
              <a:rPr lang="nl-NL" sz="1500" dirty="0">
                <a:solidFill>
                  <a:srgbClr val="002060"/>
                </a:solidFill>
                <a:latin typeface="Verdana" panose="020B0604030504040204" pitchFamily="34" charset="0"/>
                <a:ea typeface="Verdana" panose="020B0604030504040204" pitchFamily="34" charset="0"/>
              </a:rPr>
              <a:t>Schooltaal</a:t>
            </a:r>
            <a:endParaRPr lang="nl-NL" sz="1500" b="0" dirty="0">
              <a:solidFill>
                <a:srgbClr val="00206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sz="1500" b="0" dirty="0">
                <a:solidFill>
                  <a:srgbClr val="002060"/>
                </a:solidFill>
                <a:latin typeface="Verdana" panose="020B0604030504040204" pitchFamily="34" charset="0"/>
                <a:ea typeface="Verdana" panose="020B0604030504040204" pitchFamily="34" charset="0"/>
              </a:rPr>
              <a:t>Cognitieve Academische Taalvaardigheid (CAT)</a:t>
            </a:r>
          </a:p>
          <a:p>
            <a:pPr marL="285750" indent="-285750">
              <a:buFont typeface="Arial" panose="020B0604020202020204" pitchFamily="34" charset="0"/>
              <a:buChar char="•"/>
            </a:pPr>
            <a:r>
              <a:rPr lang="nl-NL" sz="1500" b="0" dirty="0">
                <a:solidFill>
                  <a:srgbClr val="002060"/>
                </a:solidFill>
                <a:latin typeface="Verdana" panose="020B0604030504040204" pitchFamily="34" charset="0"/>
                <a:ea typeface="Verdana" panose="020B0604030504040204" pitchFamily="34" charset="0"/>
              </a:rPr>
              <a:t>Schooltaal heb je nodig, om de leerkracht op school te kunnen begrijpen. </a:t>
            </a:r>
          </a:p>
          <a:p>
            <a:pPr marL="285750" indent="-285750">
              <a:buFont typeface="Arial" panose="020B0604020202020204" pitchFamily="34" charset="0"/>
              <a:buChar char="•"/>
            </a:pPr>
            <a:r>
              <a:rPr lang="nl-NL" sz="1500" b="0" dirty="0">
                <a:solidFill>
                  <a:srgbClr val="002060"/>
                </a:solidFill>
                <a:latin typeface="Verdana" panose="020B0604030504040204" pitchFamily="34" charset="0"/>
                <a:ea typeface="Verdana" panose="020B0604030504040204" pitchFamily="34" charset="0"/>
              </a:rPr>
              <a:t>Ook om schoolboeken te snappen, of om mee te kunnen praten bij vakken als rekenen, wereldoriëntatie enz. </a:t>
            </a:r>
          </a:p>
          <a:p>
            <a:pPr marL="0" indent="0">
              <a:buNone/>
            </a:pPr>
            <a:r>
              <a:rPr lang="nl-NL" sz="1500" b="0" dirty="0">
                <a:solidFill>
                  <a:srgbClr val="002060"/>
                </a:solidFill>
                <a:latin typeface="Verdana" panose="020B0604030504040204" pitchFamily="34" charset="0"/>
                <a:ea typeface="Verdana" panose="020B0604030504040204" pitchFamily="34" charset="0"/>
              </a:rPr>
              <a:t>Beweeg continu van DAT naar CAT  (Nieuwe dingen leren uit boeken, informatie verwerken)</a:t>
            </a:r>
          </a:p>
        </p:txBody>
      </p:sp>
    </p:spTree>
    <p:extLst>
      <p:ext uri="{BB962C8B-B14F-4D97-AF65-F5344CB8AC3E}">
        <p14:creationId xmlns:p14="http://schemas.microsoft.com/office/powerpoint/2010/main" val="396034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126B1A-68CE-4F57-F95C-0C07FB46E097}"/>
              </a:ext>
            </a:extLst>
          </p:cNvPr>
          <p:cNvSpPr>
            <a:spLocks noGrp="1"/>
          </p:cNvSpPr>
          <p:nvPr>
            <p:ph type="title"/>
          </p:nvPr>
        </p:nvSpPr>
        <p:spPr>
          <a:xfrm>
            <a:off x="822960" y="365760"/>
            <a:ext cx="7520940" cy="548640"/>
          </a:xfrm>
        </p:spPr>
        <p:txBody>
          <a:bodyPr/>
          <a:lstStyle/>
          <a:p>
            <a:r>
              <a:rPr lang="en-US" dirty="0">
                <a:solidFill>
                  <a:srgbClr val="0070C0"/>
                </a:solidFill>
              </a:rPr>
              <a:t>DAT </a:t>
            </a:r>
            <a:r>
              <a:rPr lang="en-US" dirty="0" err="1">
                <a:solidFill>
                  <a:srgbClr val="0070C0"/>
                </a:solidFill>
              </a:rPr>
              <a:t>en</a:t>
            </a:r>
            <a:r>
              <a:rPr lang="en-US" dirty="0">
                <a:solidFill>
                  <a:srgbClr val="0070C0"/>
                </a:solidFill>
              </a:rPr>
              <a:t> CAT</a:t>
            </a:r>
          </a:p>
        </p:txBody>
      </p:sp>
      <p:pic>
        <p:nvPicPr>
          <p:cNvPr id="4" name="Tijdelijke aanduiding voor inhoud 6" descr="Afbeelding met tekst, schermopname, Lettertype, nummer&#10;&#10;Automatisch gegenereerde beschrijving">
            <a:extLst>
              <a:ext uri="{FF2B5EF4-FFF2-40B4-BE49-F238E27FC236}">
                <a16:creationId xmlns:a16="http://schemas.microsoft.com/office/drawing/2014/main" id="{1B44B88A-5B4C-1F0B-580C-799A8E8EC1C0}"/>
              </a:ext>
            </a:extLst>
          </p:cNvPr>
          <p:cNvPicPr>
            <a:picLocks noGrp="1" noChangeAspect="1"/>
          </p:cNvPicPr>
          <p:nvPr>
            <p:ph idx="1"/>
          </p:nvPr>
        </p:nvPicPr>
        <p:blipFill>
          <a:blip r:embed="rId3"/>
          <a:srcRect t="12072" r="-2" b="8595"/>
          <a:stretch/>
        </p:blipFill>
        <p:spPr>
          <a:xfrm>
            <a:off x="822960" y="1100628"/>
            <a:ext cx="7520940" cy="3579849"/>
          </a:xfrm>
          <a:noFill/>
        </p:spPr>
      </p:pic>
    </p:spTree>
    <p:extLst>
      <p:ext uri="{BB962C8B-B14F-4D97-AF65-F5344CB8AC3E}">
        <p14:creationId xmlns:p14="http://schemas.microsoft.com/office/powerpoint/2010/main" val="424152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010B580-654F-EF36-B45D-4EC6BE48F6F2}"/>
              </a:ext>
            </a:extLst>
          </p:cNvPr>
          <p:cNvSpPr>
            <a:spLocks noGrp="1"/>
          </p:cNvSpPr>
          <p:nvPr>
            <p:ph type="title"/>
          </p:nvPr>
        </p:nvSpPr>
        <p:spPr>
          <a:xfrm>
            <a:off x="822960" y="365760"/>
            <a:ext cx="7520940" cy="548640"/>
          </a:xfrm>
        </p:spPr>
        <p:txBody>
          <a:bodyPr/>
          <a:lstStyle/>
          <a:p>
            <a:endParaRPr lang="en-US"/>
          </a:p>
        </p:txBody>
      </p:sp>
      <p:pic>
        <p:nvPicPr>
          <p:cNvPr id="4" name="Picture 2">
            <a:extLst>
              <a:ext uri="{FF2B5EF4-FFF2-40B4-BE49-F238E27FC236}">
                <a16:creationId xmlns:a16="http://schemas.microsoft.com/office/drawing/2014/main" id="{6FB8074D-70BF-86A1-F4DA-7E4BE7D5CC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52366" y="188640"/>
            <a:ext cx="6633463" cy="547260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2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Hoe bied je woorden aan?</a:t>
            </a:r>
          </a:p>
        </p:txBody>
      </p:sp>
      <p:sp>
        <p:nvSpPr>
          <p:cNvPr id="5" name="Tijdelijke aanduiding voor inhoud 4">
            <a:extLst>
              <a:ext uri="{FF2B5EF4-FFF2-40B4-BE49-F238E27FC236}">
                <a16:creationId xmlns:a16="http://schemas.microsoft.com/office/drawing/2014/main" id="{D90C2F94-F8CE-BB22-A75F-1F4E25E0102B}"/>
              </a:ext>
            </a:extLst>
          </p:cNvPr>
          <p:cNvSpPr>
            <a:spLocks noGrp="1"/>
          </p:cNvSpPr>
          <p:nvPr>
            <p:ph idx="1"/>
          </p:nvPr>
        </p:nvSpPr>
        <p:spPr>
          <a:xfrm>
            <a:off x="822960" y="1124744"/>
            <a:ext cx="3749040" cy="3528392"/>
          </a:xfrm>
        </p:spPr>
        <p:txBody>
          <a:bodyPr>
            <a:normAutofit/>
          </a:bodyPr>
          <a:lstStyle/>
          <a:p>
            <a:pPr marL="285750" indent="-285750">
              <a:buFont typeface="Arial" panose="020B0604020202020204" pitchFamily="34" charset="0"/>
              <a:buChar char="•"/>
            </a:pPr>
            <a:r>
              <a:rPr lang="nl-NL" b="0" dirty="0">
                <a:solidFill>
                  <a:srgbClr val="002060"/>
                </a:solidFill>
                <a:latin typeface="Verdana" panose="020B0604030504040204" pitchFamily="34" charset="0"/>
                <a:ea typeface="Verdana" panose="020B0604030504040204" pitchFamily="34" charset="0"/>
              </a:rPr>
              <a:t>Bied woorden zo veel mogelijk in </a:t>
            </a:r>
            <a:r>
              <a:rPr lang="nl-NL" dirty="0">
                <a:solidFill>
                  <a:srgbClr val="002060"/>
                </a:solidFill>
                <a:latin typeface="Verdana" panose="020B0604030504040204" pitchFamily="34" charset="0"/>
                <a:ea typeface="Verdana" panose="020B0604030504040204" pitchFamily="34" charset="0"/>
              </a:rPr>
              <a:t>woordclusters</a:t>
            </a:r>
            <a:r>
              <a:rPr lang="nl-NL" b="0" dirty="0">
                <a:solidFill>
                  <a:srgbClr val="002060"/>
                </a:solidFill>
                <a:latin typeface="Verdana" panose="020B0604030504040204" pitchFamily="34" charset="0"/>
                <a:ea typeface="Verdana" panose="020B0604030504040204" pitchFamily="34" charset="0"/>
              </a:rPr>
              <a:t> aan. </a:t>
            </a:r>
          </a:p>
          <a:p>
            <a:pPr marL="285750" indent="-285750">
              <a:buFont typeface="Arial" panose="020B0604020202020204" pitchFamily="34" charset="0"/>
              <a:buChar char="•"/>
            </a:pPr>
            <a:r>
              <a:rPr lang="nl-NL" b="0" dirty="0">
                <a:solidFill>
                  <a:srgbClr val="002060"/>
                </a:solidFill>
                <a:latin typeface="Verdana" panose="020B0604030504040204" pitchFamily="34" charset="0"/>
                <a:ea typeface="Verdana" panose="020B0604030504040204" pitchFamily="34" charset="0"/>
              </a:rPr>
              <a:t>Bied woorden zo veel mogelijk in de klas aan.</a:t>
            </a:r>
          </a:p>
          <a:p>
            <a:pPr marL="285750" indent="-285750">
              <a:buFont typeface="Arial" panose="020B0604020202020204" pitchFamily="34" charset="0"/>
              <a:buChar char="•"/>
            </a:pPr>
            <a:r>
              <a:rPr lang="nl-NL" b="0" dirty="0">
                <a:solidFill>
                  <a:srgbClr val="002060"/>
                </a:solidFill>
                <a:latin typeface="Verdana" panose="020B0604030504040204" pitchFamily="34" charset="0"/>
                <a:ea typeface="Verdana" panose="020B0604030504040204" pitchFamily="34" charset="0"/>
              </a:rPr>
              <a:t>Hang van ieder woord een afbeelding (het liefst een foto) op in de klas, inclusief het lidwoord.</a:t>
            </a:r>
          </a:p>
          <a:p>
            <a:pPr marL="0" indent="0">
              <a:buNone/>
            </a:pPr>
            <a:endParaRPr lang="nl-NL" b="0" dirty="0">
              <a:solidFill>
                <a:srgbClr val="002060"/>
              </a:solidFill>
              <a:latin typeface="Verdana" panose="020B0604030504040204" pitchFamily="34" charset="0"/>
              <a:ea typeface="Verdana" panose="020B0604030504040204" pitchFamily="34" charset="0"/>
            </a:endParaRPr>
          </a:p>
        </p:txBody>
      </p:sp>
      <p:pic>
        <p:nvPicPr>
          <p:cNvPr id="3" name="Afbeelding 2">
            <a:extLst>
              <a:ext uri="{FF2B5EF4-FFF2-40B4-BE49-F238E27FC236}">
                <a16:creationId xmlns:a16="http://schemas.microsoft.com/office/drawing/2014/main" id="{7A51834E-0B52-E114-CA59-FDD2FBA00CF6}"/>
              </a:ext>
            </a:extLst>
          </p:cNvPr>
          <p:cNvPicPr>
            <a:picLocks noChangeAspect="1"/>
          </p:cNvPicPr>
          <p:nvPr/>
        </p:nvPicPr>
        <p:blipFill>
          <a:blip r:embed="rId3"/>
          <a:stretch>
            <a:fillRect/>
          </a:stretch>
        </p:blipFill>
        <p:spPr>
          <a:xfrm>
            <a:off x="2002453" y="4653136"/>
            <a:ext cx="5138928" cy="1541678"/>
          </a:xfrm>
          <a:prstGeom prst="rect">
            <a:avLst/>
          </a:prstGeom>
        </p:spPr>
      </p:pic>
      <p:pic>
        <p:nvPicPr>
          <p:cNvPr id="6146" name="Picture 2">
            <a:extLst>
              <a:ext uri="{FF2B5EF4-FFF2-40B4-BE49-F238E27FC236}">
                <a16:creationId xmlns:a16="http://schemas.microsoft.com/office/drawing/2014/main" id="{C4197595-9F85-A319-DE97-BA9227E61B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17" y="1151224"/>
            <a:ext cx="4339243" cy="30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88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4C449-530A-F94F-053D-86EFF8699CB7}"/>
              </a:ext>
            </a:extLst>
          </p:cNvPr>
          <p:cNvSpPr>
            <a:spLocks noGrp="1"/>
          </p:cNvSpPr>
          <p:nvPr>
            <p:ph type="title"/>
          </p:nvPr>
        </p:nvSpPr>
        <p:spPr>
          <a:xfrm>
            <a:off x="822960" y="365760"/>
            <a:ext cx="7520940" cy="548640"/>
          </a:xfrm>
        </p:spPr>
        <p:txBody>
          <a:bodyPr anchor="ctr">
            <a:normAutofit/>
          </a:bodyPr>
          <a:lstStyle/>
          <a:p>
            <a:r>
              <a:rPr lang="nl-NL" dirty="0">
                <a:solidFill>
                  <a:srgbClr val="0070C0"/>
                </a:solidFill>
              </a:rPr>
              <a:t>De viertakt</a:t>
            </a:r>
          </a:p>
        </p:txBody>
      </p:sp>
      <p:pic>
        <p:nvPicPr>
          <p:cNvPr id="5" name="Tijdelijke aanduiding voor inhoud 4">
            <a:extLst>
              <a:ext uri="{FF2B5EF4-FFF2-40B4-BE49-F238E27FC236}">
                <a16:creationId xmlns:a16="http://schemas.microsoft.com/office/drawing/2014/main" id="{D7452026-C4DB-3B5B-B8B4-826F07DE41FC}"/>
              </a:ext>
            </a:extLst>
          </p:cNvPr>
          <p:cNvPicPr>
            <a:picLocks noGrp="1" noChangeAspect="1"/>
          </p:cNvPicPr>
          <p:nvPr>
            <p:ph idx="1"/>
          </p:nvPr>
        </p:nvPicPr>
        <p:blipFill>
          <a:blip r:embed="rId3"/>
          <a:stretch>
            <a:fillRect/>
          </a:stretch>
        </p:blipFill>
        <p:spPr>
          <a:xfrm>
            <a:off x="822960" y="1753010"/>
            <a:ext cx="7520940" cy="2275084"/>
          </a:xfrm>
          <a:noFill/>
        </p:spPr>
      </p:pic>
    </p:spTree>
    <p:extLst>
      <p:ext uri="{BB962C8B-B14F-4D97-AF65-F5344CB8AC3E}">
        <p14:creationId xmlns:p14="http://schemas.microsoft.com/office/powerpoint/2010/main" val="123631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66125543-77AD-B64C-43F5-C7B847691312}"/>
              </a:ext>
            </a:extLst>
          </p:cNvPr>
          <p:cNvSpPr txBox="1"/>
          <p:nvPr/>
        </p:nvSpPr>
        <p:spPr>
          <a:xfrm>
            <a:off x="4860032" y="3694718"/>
            <a:ext cx="4572000" cy="1384995"/>
          </a:xfrm>
          <a:prstGeom prst="rect">
            <a:avLst/>
          </a:prstGeom>
          <a:noFill/>
        </p:spPr>
        <p:txBody>
          <a:bodyPr wrap="square">
            <a:spAutoFit/>
          </a:bodyPr>
          <a:lstStyle/>
          <a:p>
            <a:pPr marL="342900" marR="0" lvl="0" indent="-342900" algn="l" defTabSz="914400" rtl="0" eaLnBrk="1" fontAlgn="auto" latinLnBrk="0" hangingPunct="1">
              <a:spcBef>
                <a:spcPts val="800"/>
              </a:spcBef>
              <a:spcAft>
                <a:spcPts val="0"/>
              </a:spcAft>
              <a:buClrTx/>
              <a:buSzTx/>
              <a:buFont typeface="Arial" pitchFamily="34" charset="0"/>
              <a:buNone/>
              <a:tabLst/>
              <a:defRPr/>
            </a:pPr>
            <a:r>
              <a:rPr kumimoji="0" lang="nl-NL"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Cora Posthumus</a:t>
            </a:r>
          </a:p>
          <a:p>
            <a:pPr marL="342900" marR="0" lvl="0" indent="-342900" algn="l" defTabSz="914400" rtl="0" eaLnBrk="1" fontAlgn="auto" latinLnBrk="0" hangingPunct="1">
              <a:spcBef>
                <a:spcPts val="800"/>
              </a:spcBef>
              <a:spcAft>
                <a:spcPts val="0"/>
              </a:spcAft>
              <a:buClrTx/>
              <a:buSzTx/>
              <a:buFont typeface="Arial" pitchFamily="34" charset="0"/>
              <a:buNone/>
              <a:tabLst/>
              <a:defRPr/>
            </a:pPr>
            <a:r>
              <a:rPr kumimoji="0" lang="nl-NL"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Leerkracht en bouwcoördinator MBBB </a:t>
            </a:r>
          </a:p>
          <a:p>
            <a:pPr marL="342900" marR="0" lvl="0" indent="-342900" algn="l" defTabSz="914400" rtl="0" eaLnBrk="1" fontAlgn="auto" latinLnBrk="0" hangingPunct="1">
              <a:spcBef>
                <a:spcPts val="800"/>
              </a:spcBef>
              <a:spcAft>
                <a:spcPts val="0"/>
              </a:spcAft>
              <a:buClrTx/>
              <a:buSzTx/>
              <a:buFont typeface="Arial" pitchFamily="34" charset="0"/>
              <a:buNone/>
              <a:tabLst/>
              <a:defRPr/>
            </a:pPr>
            <a:r>
              <a:rPr kumimoji="0" lang="nl-NL"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Taalcentrum Almere</a:t>
            </a:r>
          </a:p>
          <a:p>
            <a:pPr marL="342900" marR="0" lvl="0" indent="-342900" algn="l" defTabSz="914400" rtl="0" eaLnBrk="1" fontAlgn="auto" latinLnBrk="0" hangingPunct="1">
              <a:spcBef>
                <a:spcPts val="800"/>
              </a:spcBef>
              <a:spcAft>
                <a:spcPts val="0"/>
              </a:spcAft>
              <a:buClrTx/>
              <a:buSzTx/>
              <a:buFont typeface="Arial" pitchFamily="34" charset="0"/>
              <a:buNone/>
              <a:tabLst/>
              <a:defRPr/>
            </a:pPr>
            <a:r>
              <a:rPr lang="nl-NL" sz="1600" dirty="0">
                <a:solidFill>
                  <a:srgbClr val="000000"/>
                </a:solidFill>
                <a:latin typeface="Verdana" panose="020B0604030504040204" pitchFamily="34" charset="0"/>
                <a:ea typeface="Verdana" panose="020B0604030504040204" pitchFamily="34" charset="0"/>
              </a:rPr>
              <a:t>Begeleider van het NT2 -Maatjesproject</a:t>
            </a:r>
            <a:endParaRPr kumimoji="0" lang="nl-NL"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4" name="Tijdelijke aanduiding voor inhoud 3">
            <a:extLst>
              <a:ext uri="{FF2B5EF4-FFF2-40B4-BE49-F238E27FC236}">
                <a16:creationId xmlns:a16="http://schemas.microsoft.com/office/drawing/2014/main" id="{C5D985E2-0EAE-170B-0636-7718ECABEA2D}"/>
              </a:ext>
            </a:extLst>
          </p:cNvPr>
          <p:cNvSpPr>
            <a:spLocks noGrp="1"/>
          </p:cNvSpPr>
          <p:nvPr>
            <p:ph sz="half" idx="1"/>
          </p:nvPr>
        </p:nvSpPr>
        <p:spPr>
          <a:xfrm>
            <a:off x="971600" y="1268760"/>
            <a:ext cx="3200400" cy="3712464"/>
          </a:xfrm>
        </p:spPr>
        <p:txBody>
          <a:bodyPr>
            <a:normAutofit/>
          </a:bodyPr>
          <a:lstStyle/>
          <a:p>
            <a:pPr>
              <a:lnSpc>
                <a:spcPct val="90000"/>
              </a:lnSpc>
            </a:pPr>
            <a:endParaRPr lang="nl-NL" sz="2000" dirty="0"/>
          </a:p>
          <a:p>
            <a:pPr>
              <a:lnSpc>
                <a:spcPct val="90000"/>
              </a:lnSpc>
            </a:pPr>
            <a:endParaRPr lang="nl-NL" sz="2000" dirty="0"/>
          </a:p>
          <a:p>
            <a:pPr>
              <a:lnSpc>
                <a:spcPct val="90000"/>
              </a:lnSpc>
            </a:pPr>
            <a:endParaRPr lang="nl-NL" sz="2000" dirty="0"/>
          </a:p>
        </p:txBody>
      </p:sp>
      <p:sp>
        <p:nvSpPr>
          <p:cNvPr id="2" name="Titel 1"/>
          <p:cNvSpPr>
            <a:spLocks noGrp="1"/>
          </p:cNvSpPr>
          <p:nvPr>
            <p:ph type="title"/>
          </p:nvPr>
        </p:nvSpPr>
        <p:spPr>
          <a:xfrm>
            <a:off x="822960" y="365760"/>
            <a:ext cx="7520940" cy="548640"/>
          </a:xfrm>
        </p:spPr>
        <p:txBody>
          <a:bodyPr anchor="ctr">
            <a:normAutofit/>
          </a:bodyPr>
          <a:lstStyle/>
          <a:p>
            <a:r>
              <a:rPr lang="nl-NL" b="1" dirty="0">
                <a:solidFill>
                  <a:srgbClr val="0070C0"/>
                </a:solidFill>
              </a:rPr>
              <a:t>Even voorstellen</a:t>
            </a:r>
          </a:p>
        </p:txBody>
      </p:sp>
      <p:pic>
        <p:nvPicPr>
          <p:cNvPr id="6" name="Afbeelding 5">
            <a:extLst>
              <a:ext uri="{FF2B5EF4-FFF2-40B4-BE49-F238E27FC236}">
                <a16:creationId xmlns:a16="http://schemas.microsoft.com/office/drawing/2014/main" id="{2C59BE44-61D5-B5D7-9250-638F2CCA3B14}"/>
              </a:ext>
            </a:extLst>
          </p:cNvPr>
          <p:cNvPicPr>
            <a:picLocks noChangeAspect="1"/>
          </p:cNvPicPr>
          <p:nvPr/>
        </p:nvPicPr>
        <p:blipFill>
          <a:blip r:embed="rId3" cstate="print">
            <a:extLst>
              <a:ext uri="{28A0092B-C50C-407E-A947-70E740481C1C}">
                <a14:useLocalDpi xmlns:a14="http://schemas.microsoft.com/office/drawing/2010/main" val="0"/>
              </a:ext>
            </a:extLst>
          </a:blip>
          <a:srcRect r="2" b="11261"/>
          <a:stretch/>
        </p:blipFill>
        <p:spPr>
          <a:xfrm>
            <a:off x="5292080" y="188640"/>
            <a:ext cx="2680117" cy="3108936"/>
          </a:xfrm>
          <a:prstGeom prst="rect">
            <a:avLst/>
          </a:prstGeom>
          <a:noFill/>
        </p:spPr>
      </p:pic>
      <p:pic>
        <p:nvPicPr>
          <p:cNvPr id="8" name="Afbeelding 7">
            <a:extLst>
              <a:ext uri="{FF2B5EF4-FFF2-40B4-BE49-F238E27FC236}">
                <a16:creationId xmlns:a16="http://schemas.microsoft.com/office/drawing/2014/main" id="{62240B90-5BD8-EA4F-90B6-BBE9EF429DA7}"/>
              </a:ext>
            </a:extLst>
          </p:cNvPr>
          <p:cNvPicPr>
            <a:picLocks noChangeAspect="1"/>
          </p:cNvPicPr>
          <p:nvPr/>
        </p:nvPicPr>
        <p:blipFill>
          <a:blip r:embed="rId4"/>
          <a:stretch>
            <a:fillRect/>
          </a:stretch>
        </p:blipFill>
        <p:spPr>
          <a:xfrm>
            <a:off x="1092046" y="1286874"/>
            <a:ext cx="2959507" cy="2950966"/>
          </a:xfrm>
          <a:prstGeom prst="rect">
            <a:avLst/>
          </a:prstGeom>
        </p:spPr>
      </p:pic>
      <p:sp>
        <p:nvSpPr>
          <p:cNvPr id="9" name="Tekstvak 8">
            <a:extLst>
              <a:ext uri="{FF2B5EF4-FFF2-40B4-BE49-F238E27FC236}">
                <a16:creationId xmlns:a16="http://schemas.microsoft.com/office/drawing/2014/main" id="{7B264BD5-D0CA-ACDC-4793-AD955F1DBC59}"/>
              </a:ext>
            </a:extLst>
          </p:cNvPr>
          <p:cNvSpPr txBox="1"/>
          <p:nvPr/>
        </p:nvSpPr>
        <p:spPr>
          <a:xfrm>
            <a:off x="759814" y="4637469"/>
            <a:ext cx="3884194" cy="1150571"/>
          </a:xfrm>
          <a:prstGeom prst="rect">
            <a:avLst/>
          </a:prstGeom>
          <a:noFill/>
        </p:spPr>
        <p:txBody>
          <a:bodyPr wrap="square" rtlCol="0">
            <a:spAutoFit/>
          </a:bodyPr>
          <a:lstStyle/>
          <a:p>
            <a:pPr>
              <a:lnSpc>
                <a:spcPct val="150000"/>
              </a:lnSpc>
            </a:pPr>
            <a:r>
              <a:rPr lang="nl-NL" sz="1600" dirty="0">
                <a:latin typeface="Verdana" panose="020B0604030504040204" pitchFamily="34" charset="0"/>
                <a:ea typeface="Verdana" panose="020B0604030504040204" pitchFamily="34" charset="0"/>
              </a:rPr>
              <a:t>Bruno Leite de Oliveira</a:t>
            </a:r>
          </a:p>
          <a:p>
            <a:pPr>
              <a:lnSpc>
                <a:spcPct val="150000"/>
              </a:lnSpc>
            </a:pPr>
            <a:r>
              <a:rPr lang="nl-NL" sz="1600" dirty="0">
                <a:latin typeface="Verdana" panose="020B0604030504040204" pitchFamily="34" charset="0"/>
                <a:ea typeface="Verdana" panose="020B0604030504040204" pitchFamily="34" charset="0"/>
              </a:rPr>
              <a:t>Onderwijsassistent/ ICT-coördinator</a:t>
            </a:r>
          </a:p>
          <a:p>
            <a:pPr>
              <a:lnSpc>
                <a:spcPct val="150000"/>
              </a:lnSpc>
            </a:pPr>
            <a:endParaRPr lang="nl-NL"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26186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Voorbeeld van woordplaat en kaarten</a:t>
            </a:r>
          </a:p>
        </p:txBody>
      </p:sp>
      <p:pic>
        <p:nvPicPr>
          <p:cNvPr id="5122" name="Picture 2">
            <a:extLst>
              <a:ext uri="{FF2B5EF4-FFF2-40B4-BE49-F238E27FC236}">
                <a16:creationId xmlns:a16="http://schemas.microsoft.com/office/drawing/2014/main" id="{A215D445-B336-7F37-C400-4B77115AB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25" y="969869"/>
            <a:ext cx="5429758" cy="384136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38772238-0F65-A325-CD35-D248383AA9C1}"/>
              </a:ext>
            </a:extLst>
          </p:cNvPr>
          <p:cNvPicPr>
            <a:picLocks noChangeAspect="1"/>
          </p:cNvPicPr>
          <p:nvPr/>
        </p:nvPicPr>
        <p:blipFill>
          <a:blip r:embed="rId4"/>
          <a:stretch>
            <a:fillRect/>
          </a:stretch>
        </p:blipFill>
        <p:spPr>
          <a:xfrm rot="320023">
            <a:off x="5983053" y="2540205"/>
            <a:ext cx="2728198" cy="3833533"/>
          </a:xfrm>
          <a:prstGeom prst="rect">
            <a:avLst/>
          </a:prstGeom>
        </p:spPr>
      </p:pic>
    </p:spTree>
    <p:extLst>
      <p:ext uri="{BB962C8B-B14F-4D97-AF65-F5344CB8AC3E}">
        <p14:creationId xmlns:p14="http://schemas.microsoft.com/office/powerpoint/2010/main" val="151706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DE82B124-6AD9-1FDD-70D2-A1064CF1E11F}"/>
              </a:ext>
            </a:extLst>
          </p:cNvPr>
          <p:cNvSpPr>
            <a:spLocks noGrp="1"/>
          </p:cNvSpPr>
          <p:nvPr>
            <p:ph sz="half" idx="1"/>
          </p:nvPr>
        </p:nvSpPr>
        <p:spPr>
          <a:xfrm>
            <a:off x="822960" y="1097280"/>
            <a:ext cx="3200400" cy="3712464"/>
          </a:xfrm>
        </p:spPr>
        <p:txBody>
          <a:bodyPr>
            <a:normAutofit/>
          </a:bodyPr>
          <a:lstStyle/>
          <a:p>
            <a:endParaRPr lang="nl-NL" b="0" dirty="0">
              <a:latin typeface="Verdana Pro" panose="020B0604030504040204" pitchFamily="34" charset="0"/>
            </a:endParaRPr>
          </a:p>
          <a:p>
            <a:pPr marL="514350" indent="-514350">
              <a:buAutoNum type="alphaLcPeriod"/>
            </a:pPr>
            <a:r>
              <a:rPr lang="nl-NL" b="0" dirty="0">
                <a:latin typeface="Verdana Pro" panose="020B0604030504040204" pitchFamily="34" charset="0"/>
              </a:rPr>
              <a:t>70-75%   </a:t>
            </a:r>
          </a:p>
          <a:p>
            <a:pPr marL="514350" indent="-514350">
              <a:buAutoNum type="alphaLcPeriod" startAt="2"/>
            </a:pPr>
            <a:r>
              <a:rPr lang="nl-NL" b="0" dirty="0">
                <a:latin typeface="Verdana Pro" panose="020B0604030504040204" pitchFamily="34" charset="0"/>
              </a:rPr>
              <a:t>75-80%</a:t>
            </a:r>
          </a:p>
          <a:p>
            <a:pPr marL="514350" indent="-514350">
              <a:buAutoNum type="alphaLcPeriod" startAt="2"/>
            </a:pPr>
            <a:r>
              <a:rPr lang="nl-NL" b="0" dirty="0">
                <a:latin typeface="Verdana Pro" panose="020B0604030504040204" pitchFamily="34" charset="0"/>
              </a:rPr>
              <a:t>80-85%</a:t>
            </a:r>
          </a:p>
          <a:p>
            <a:pPr marL="514350" indent="-514350">
              <a:buAutoNum type="alphaLcPeriod" startAt="2"/>
            </a:pPr>
            <a:r>
              <a:rPr lang="nl-NL" b="0" dirty="0">
                <a:latin typeface="Verdana Pro" panose="020B0604030504040204" pitchFamily="34" charset="0"/>
              </a:rPr>
              <a:t>85-90%</a:t>
            </a:r>
          </a:p>
          <a:p>
            <a:pPr marL="514350" indent="-514350">
              <a:buAutoNum type="alphaLcPeriod" startAt="2"/>
            </a:pPr>
            <a:r>
              <a:rPr lang="nl-NL" b="0" dirty="0">
                <a:latin typeface="Verdana Pro" panose="020B0604030504040204" pitchFamily="34" charset="0"/>
              </a:rPr>
              <a:t>90-95%</a:t>
            </a:r>
          </a:p>
          <a:p>
            <a:pPr marL="514350" indent="-514350">
              <a:buAutoNum type="alphaLcPeriod" startAt="2"/>
            </a:pPr>
            <a:r>
              <a:rPr lang="nl-NL" b="0" dirty="0">
                <a:latin typeface="Verdana Pro" panose="020B0604030504040204" pitchFamily="34" charset="0"/>
              </a:rPr>
              <a:t>95-100%</a:t>
            </a:r>
          </a:p>
        </p:txBody>
      </p:sp>
      <p:pic>
        <p:nvPicPr>
          <p:cNvPr id="7" name="Afbeelding 6">
            <a:extLst>
              <a:ext uri="{FF2B5EF4-FFF2-40B4-BE49-F238E27FC236}">
                <a16:creationId xmlns:a16="http://schemas.microsoft.com/office/drawing/2014/main" id="{9820EE27-139F-C28F-CF4B-E40F0F985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a:off x="5119520" y="1772816"/>
            <a:ext cx="2780896" cy="2780896"/>
          </a:xfrm>
          <a:prstGeom prst="rect">
            <a:avLst/>
          </a:prstGeom>
          <a:noFill/>
        </p:spPr>
      </p:pic>
      <p:sp>
        <p:nvSpPr>
          <p:cNvPr id="2" name="Titel 1"/>
          <p:cNvSpPr>
            <a:spLocks noGrp="1"/>
          </p:cNvSpPr>
          <p:nvPr>
            <p:ph type="title"/>
          </p:nvPr>
        </p:nvSpPr>
        <p:spPr>
          <a:xfrm>
            <a:off x="822960" y="365760"/>
            <a:ext cx="7520940" cy="548640"/>
          </a:xfrm>
        </p:spPr>
        <p:txBody>
          <a:bodyPr anchor="ctr">
            <a:normAutofit fontScale="90000"/>
          </a:bodyPr>
          <a:lstStyle/>
          <a:p>
            <a:br>
              <a:rPr kumimoji="0" lang="nl-NL" sz="2000" b="0" i="0" u="none" strike="noStrike" kern="1200" cap="none" spc="0" normalizeH="0" baseline="0" noProof="0" dirty="0">
                <a:ln>
                  <a:noFill/>
                </a:ln>
                <a:solidFill>
                  <a:srgbClr val="000000"/>
                </a:solidFill>
                <a:effectLst/>
                <a:uLnTx/>
                <a:uFillTx/>
                <a:latin typeface="Verdana Pro" panose="020B0604030504040204" pitchFamily="34" charset="0"/>
                <a:ea typeface="+mn-ea"/>
                <a:cs typeface="+mn-cs"/>
              </a:rPr>
            </a:br>
            <a:br>
              <a:rPr kumimoji="0" lang="nl-NL" sz="2000" b="0" i="0" u="none" strike="noStrike" kern="1200" cap="none" spc="0" normalizeH="0" baseline="0" noProof="0" dirty="0">
                <a:ln>
                  <a:noFill/>
                </a:ln>
                <a:solidFill>
                  <a:srgbClr val="000000"/>
                </a:solidFill>
                <a:effectLst/>
                <a:uLnTx/>
                <a:uFillTx/>
                <a:latin typeface="Verdana Pro" panose="020B0604030504040204" pitchFamily="34" charset="0"/>
                <a:ea typeface="+mn-ea"/>
                <a:cs typeface="+mn-cs"/>
              </a:rPr>
            </a:br>
            <a:r>
              <a:rPr kumimoji="0" lang="nl-NL" sz="2000" b="1" i="0" u="none" strike="noStrike" kern="1200" cap="none" spc="0" normalizeH="0" baseline="0" noProof="0" dirty="0">
                <a:ln>
                  <a:noFill/>
                </a:ln>
                <a:solidFill>
                  <a:srgbClr val="0070C0"/>
                </a:solidFill>
                <a:effectLst/>
                <a:uLnTx/>
                <a:uFillTx/>
                <a:latin typeface="Verdana Pro" panose="020B0604030504040204" pitchFamily="34" charset="0"/>
                <a:ea typeface="+mn-ea"/>
                <a:cs typeface="+mn-cs"/>
              </a:rPr>
              <a:t>Hoeveel procent van de woorden uit een tekst moeten leerlingen kennen om de tekst te kunnen gebruiken in het onderwijs ?</a:t>
            </a:r>
            <a:endParaRPr lang="nl-NL" b="1" dirty="0">
              <a:solidFill>
                <a:srgbClr val="0070C0"/>
              </a:solidFill>
            </a:endParaRPr>
          </a:p>
        </p:txBody>
      </p:sp>
    </p:spTree>
    <p:extLst>
      <p:ext uri="{BB962C8B-B14F-4D97-AF65-F5344CB8AC3E}">
        <p14:creationId xmlns:p14="http://schemas.microsoft.com/office/powerpoint/2010/main" val="38975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Tekst begrijpen</a:t>
            </a:r>
          </a:p>
        </p:txBody>
      </p:sp>
      <p:sp>
        <p:nvSpPr>
          <p:cNvPr id="6" name="Tijdelijke aanduiding voor inhoud 5">
            <a:extLst>
              <a:ext uri="{FF2B5EF4-FFF2-40B4-BE49-F238E27FC236}">
                <a16:creationId xmlns:a16="http://schemas.microsoft.com/office/drawing/2014/main" id="{FA3C156A-01B9-FF5F-2D8F-1B45427139ED}"/>
              </a:ext>
            </a:extLst>
          </p:cNvPr>
          <p:cNvSpPr>
            <a:spLocks noGrp="1"/>
          </p:cNvSpPr>
          <p:nvPr>
            <p:ph idx="1"/>
          </p:nvPr>
        </p:nvSpPr>
        <p:spPr>
          <a:xfrm>
            <a:off x="822960" y="1100628"/>
            <a:ext cx="5261208" cy="3192467"/>
          </a:xfrm>
        </p:spPr>
        <p:txBody>
          <a:bodyPr/>
          <a:lstStyle/>
          <a:p>
            <a:pPr marL="0" indent="0"/>
            <a:r>
              <a:rPr lang="nl-NL" b="0" i="0" dirty="0">
                <a:solidFill>
                  <a:schemeClr val="accent6">
                    <a:lumMod val="50000"/>
                  </a:schemeClr>
                </a:solidFill>
                <a:effectLst/>
                <a:latin typeface="Verdana" panose="020B0604030504040204" pitchFamily="34" charset="0"/>
                <a:ea typeface="Verdana" panose="020B0604030504040204" pitchFamily="34" charset="0"/>
              </a:rPr>
              <a:t>Om een tekst goed te kunnen begrijpen, moet je </a:t>
            </a:r>
            <a:r>
              <a:rPr lang="nl-NL" i="0" dirty="0">
                <a:solidFill>
                  <a:schemeClr val="accent6">
                    <a:lumMod val="50000"/>
                  </a:schemeClr>
                </a:solidFill>
                <a:effectLst/>
                <a:latin typeface="Verdana" panose="020B0604030504040204" pitchFamily="34" charset="0"/>
                <a:ea typeface="Verdana" panose="020B0604030504040204" pitchFamily="34" charset="0"/>
              </a:rPr>
              <a:t>tussen de 95 en </a:t>
            </a:r>
            <a:r>
              <a:rPr lang="nl-NL" b="1" i="0" dirty="0">
                <a:solidFill>
                  <a:schemeClr val="accent6">
                    <a:lumMod val="50000"/>
                  </a:schemeClr>
                </a:solidFill>
                <a:effectLst/>
                <a:latin typeface="Verdana" panose="020B0604030504040204" pitchFamily="34" charset="0"/>
                <a:ea typeface="Verdana" panose="020B0604030504040204" pitchFamily="34" charset="0"/>
              </a:rPr>
              <a:t>98 procent</a:t>
            </a:r>
            <a:r>
              <a:rPr lang="nl-NL" b="0" i="0" dirty="0">
                <a:solidFill>
                  <a:schemeClr val="accent6">
                    <a:lumMod val="50000"/>
                  </a:schemeClr>
                </a:solidFill>
                <a:effectLst/>
                <a:latin typeface="Verdana" panose="020B0604030504040204" pitchFamily="34" charset="0"/>
                <a:ea typeface="Verdana" panose="020B0604030504040204" pitchFamily="34" charset="0"/>
              </a:rPr>
              <a:t> van de gebruikte woorden kennen. </a:t>
            </a:r>
            <a:endParaRPr lang="nl-NL" dirty="0">
              <a:solidFill>
                <a:schemeClr val="accent6">
                  <a:lumMod val="50000"/>
                </a:schemeClr>
              </a:solidFill>
              <a:latin typeface="Verdana" panose="020B0604030504040204" pitchFamily="34" charset="0"/>
              <a:ea typeface="Verdana" panose="020B0604030504040204" pitchFamily="34" charset="0"/>
            </a:endParaRPr>
          </a:p>
          <a:p>
            <a:endParaRPr lang="nl-NL" dirty="0"/>
          </a:p>
        </p:txBody>
      </p:sp>
      <p:graphicFrame>
        <p:nvGraphicFramePr>
          <p:cNvPr id="3" name="Diagram 2">
            <a:extLst>
              <a:ext uri="{FF2B5EF4-FFF2-40B4-BE49-F238E27FC236}">
                <a16:creationId xmlns:a16="http://schemas.microsoft.com/office/drawing/2014/main" id="{3DA74CB7-995A-BBEC-CA7C-DE3C9885002B}"/>
              </a:ext>
            </a:extLst>
          </p:cNvPr>
          <p:cNvGraphicFramePr/>
          <p:nvPr>
            <p:extLst>
              <p:ext uri="{D42A27DB-BD31-4B8C-83A1-F6EECF244321}">
                <p14:modId xmlns:p14="http://schemas.microsoft.com/office/powerpoint/2010/main" val="1506011716"/>
              </p:ext>
            </p:extLst>
          </p:nvPr>
        </p:nvGraphicFramePr>
        <p:xfrm>
          <a:off x="2156488" y="1812914"/>
          <a:ext cx="4831024" cy="3834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08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4F98052-DA58-76DC-AEFA-07B58D59C166}"/>
              </a:ext>
            </a:extLst>
          </p:cNvPr>
          <p:cNvSpPr>
            <a:spLocks noGrp="1"/>
          </p:cNvSpPr>
          <p:nvPr>
            <p:ph idx="1"/>
          </p:nvPr>
        </p:nvSpPr>
        <p:spPr>
          <a:xfrm>
            <a:off x="857840" y="1100627"/>
            <a:ext cx="7520940" cy="3579849"/>
          </a:xfrm>
        </p:spPr>
        <p:txBody>
          <a:bodyPr>
            <a:normAutofit fontScale="70000" lnSpcReduction="20000"/>
          </a:bodyPr>
          <a:lstStyle/>
          <a:p>
            <a:r>
              <a:rPr lang="nl-NL" sz="1700" dirty="0">
                <a:latin typeface="Verdana" panose="020B0604030504040204" pitchFamily="34" charset="0"/>
                <a:ea typeface="Verdana" panose="020B0604030504040204" pitchFamily="34" charset="0"/>
              </a:rPr>
              <a:t>De zee kwam door de brievenbus – Selma Noort</a:t>
            </a:r>
          </a:p>
          <a:p>
            <a:endParaRPr lang="nl-NL" sz="1700" dirty="0">
              <a:latin typeface="Verdana" panose="020B0604030504040204" pitchFamily="34" charset="0"/>
              <a:ea typeface="Verdana" panose="020B0604030504040204" pitchFamily="34" charset="0"/>
            </a:endParaRPr>
          </a:p>
          <a:p>
            <a:r>
              <a:rPr lang="nl-NL" sz="1700" dirty="0">
                <a:latin typeface="Verdana" panose="020B0604030504040204" pitchFamily="34" charset="0"/>
                <a:ea typeface="Verdana" panose="020B0604030504040204" pitchFamily="34" charset="0"/>
              </a:rPr>
              <a:t>In het holst van de nacht beierden de klokken van de kerk alsof we meteen, NU, </a:t>
            </a:r>
          </a:p>
          <a:p>
            <a:r>
              <a:rPr lang="nl-NL" sz="1700" dirty="0">
                <a:latin typeface="Verdana" panose="020B0604030504040204" pitchFamily="34" charset="0"/>
                <a:ea typeface="Verdana" panose="020B0604030504040204" pitchFamily="34" charset="0"/>
              </a:rPr>
              <a:t>naar de dienst moesten komen. Ik sliep nog half, en werd verblind door het licht </a:t>
            </a:r>
          </a:p>
          <a:p>
            <a:r>
              <a:rPr lang="nl-NL" sz="1700" dirty="0">
                <a:latin typeface="Verdana" panose="020B0604030504040204" pitchFamily="34" charset="0"/>
                <a:ea typeface="Verdana" panose="020B0604030504040204" pitchFamily="34" charset="0"/>
              </a:rPr>
              <a:t>dat mama aan had gedaan.</a:t>
            </a:r>
          </a:p>
          <a:p>
            <a:r>
              <a:rPr lang="nl-NL" sz="1700" dirty="0">
                <a:latin typeface="Verdana" panose="020B0604030504040204" pitchFamily="34" charset="0"/>
                <a:ea typeface="Verdana" panose="020B0604030504040204" pitchFamily="34" charset="0"/>
              </a:rPr>
              <a:t>[…]</a:t>
            </a:r>
          </a:p>
          <a:p>
            <a:r>
              <a:rPr lang="nl-NL" sz="1700" dirty="0">
                <a:latin typeface="Verdana" panose="020B0604030504040204" pitchFamily="34" charset="0"/>
                <a:ea typeface="Verdana" panose="020B0604030504040204" pitchFamily="34" charset="0"/>
              </a:rPr>
              <a:t>Stormwind rukte aan ons huis. Regen kletterde tegen de ruit. Ons gordijntje </a:t>
            </a:r>
          </a:p>
          <a:p>
            <a:r>
              <a:rPr lang="nl-NL" sz="1700" dirty="0">
                <a:latin typeface="Verdana" panose="020B0604030504040204" pitchFamily="34" charset="0"/>
                <a:ea typeface="Verdana" panose="020B0604030504040204" pitchFamily="34" charset="0"/>
              </a:rPr>
              <a:t>golfde. Toch was het raam dicht.</a:t>
            </a:r>
          </a:p>
          <a:p>
            <a:r>
              <a:rPr lang="nl-NL" sz="1700" dirty="0">
                <a:latin typeface="Verdana" panose="020B0604030504040204" pitchFamily="34" charset="0"/>
                <a:ea typeface="Verdana" panose="020B0604030504040204" pitchFamily="34" charset="0"/>
              </a:rPr>
              <a:t>Bibberend kleedden we ons aan. Maillot, rokje, truitje, vestje. Ik vond het </a:t>
            </a:r>
          </a:p>
          <a:p>
            <a:r>
              <a:rPr lang="nl-NL" sz="1700" dirty="0">
                <a:latin typeface="Verdana" panose="020B0604030504040204" pitchFamily="34" charset="0"/>
                <a:ea typeface="Verdana" panose="020B0604030504040204" pitchFamily="34" charset="0"/>
              </a:rPr>
              <a:t>spannend. Midden in de nacht opstaan omdat de zee zou komen! Wat lief van </a:t>
            </a:r>
          </a:p>
          <a:p>
            <a:r>
              <a:rPr lang="nl-NL" sz="1700" dirty="0">
                <a:latin typeface="Verdana" panose="020B0604030504040204" pitchFamily="34" charset="0"/>
                <a:ea typeface="Verdana" panose="020B0604030504040204" pitchFamily="34" charset="0"/>
              </a:rPr>
              <a:t>mama dat ze ons riep zodat wij zoiets bijzonders ook konden zien. Hoeveel water </a:t>
            </a:r>
          </a:p>
          <a:p>
            <a:r>
              <a:rPr lang="nl-NL" sz="1700" dirty="0">
                <a:latin typeface="Verdana" panose="020B0604030504040204" pitchFamily="34" charset="0"/>
                <a:ea typeface="Verdana" panose="020B0604030504040204" pitchFamily="34" charset="0"/>
              </a:rPr>
              <a:t>zou er wel niet door de straat stromen? </a:t>
            </a:r>
            <a:r>
              <a:rPr lang="nl-NL" sz="1700" dirty="0" err="1">
                <a:latin typeface="Verdana" panose="020B0604030504040204" pitchFamily="34" charset="0"/>
                <a:ea typeface="Verdana" panose="020B0604030504040204" pitchFamily="34" charset="0"/>
              </a:rPr>
              <a:t>Sjaan</a:t>
            </a:r>
            <a:r>
              <a:rPr lang="nl-NL" sz="1700" dirty="0">
                <a:latin typeface="Verdana" panose="020B0604030504040204" pitchFamily="34" charset="0"/>
                <a:ea typeface="Verdana" panose="020B0604030504040204" pitchFamily="34" charset="0"/>
              </a:rPr>
              <a:t> en ik konden morgen papieren </a:t>
            </a:r>
          </a:p>
          <a:p>
            <a:r>
              <a:rPr lang="nl-NL" sz="1700" dirty="0">
                <a:latin typeface="Verdana" panose="020B0604030504040204" pitchFamily="34" charset="0"/>
                <a:ea typeface="Verdana" panose="020B0604030504040204" pitchFamily="34" charset="0"/>
              </a:rPr>
              <a:t>bootjes vouwen en die door de goot laten varen. Misschien zou er zelfs wel een </a:t>
            </a:r>
          </a:p>
          <a:p>
            <a:r>
              <a:rPr lang="nl-NL" sz="1700" dirty="0">
                <a:latin typeface="Verdana" panose="020B0604030504040204" pitchFamily="34" charset="0"/>
                <a:ea typeface="Verdana" panose="020B0604030504040204" pitchFamily="34" charset="0"/>
              </a:rPr>
              <a:t>vis door de straat zwemmen</a:t>
            </a:r>
          </a:p>
          <a:p>
            <a:endParaRPr lang="nl-NL" dirty="0"/>
          </a:p>
          <a:p>
            <a:endParaRPr lang="nl-NL" dirty="0"/>
          </a:p>
          <a:p>
            <a:endParaRPr lang="nl-NL" dirty="0"/>
          </a:p>
        </p:txBody>
      </p:sp>
      <p:sp>
        <p:nvSpPr>
          <p:cNvPr id="2" name="Titel 1">
            <a:extLst>
              <a:ext uri="{FF2B5EF4-FFF2-40B4-BE49-F238E27FC236}">
                <a16:creationId xmlns:a16="http://schemas.microsoft.com/office/drawing/2014/main" id="{25690540-D0B1-026F-3113-3F79FE9B67AC}"/>
              </a:ext>
            </a:extLst>
          </p:cNvPr>
          <p:cNvSpPr>
            <a:spLocks noGrp="1"/>
          </p:cNvSpPr>
          <p:nvPr>
            <p:ph type="title"/>
          </p:nvPr>
        </p:nvSpPr>
        <p:spPr/>
        <p:txBody>
          <a:bodyPr/>
          <a:lstStyle/>
          <a:p>
            <a:r>
              <a:rPr lang="nl-NL" dirty="0">
                <a:solidFill>
                  <a:srgbClr val="0070C0"/>
                </a:solidFill>
              </a:rPr>
              <a:t>Rijke tekst </a:t>
            </a:r>
          </a:p>
        </p:txBody>
      </p:sp>
      <p:pic>
        <p:nvPicPr>
          <p:cNvPr id="4" name="Afbeelding 3">
            <a:extLst>
              <a:ext uri="{FF2B5EF4-FFF2-40B4-BE49-F238E27FC236}">
                <a16:creationId xmlns:a16="http://schemas.microsoft.com/office/drawing/2014/main" id="{ED901D35-D293-BC70-DDFF-A3FCF8B8B1CD}"/>
              </a:ext>
            </a:extLst>
          </p:cNvPr>
          <p:cNvPicPr>
            <a:picLocks noChangeAspect="1"/>
          </p:cNvPicPr>
          <p:nvPr/>
        </p:nvPicPr>
        <p:blipFill>
          <a:blip r:embed="rId3"/>
          <a:stretch>
            <a:fillRect/>
          </a:stretch>
        </p:blipFill>
        <p:spPr>
          <a:xfrm>
            <a:off x="7372350" y="4288711"/>
            <a:ext cx="1771650" cy="2581275"/>
          </a:xfrm>
          <a:prstGeom prst="rect">
            <a:avLst/>
          </a:prstGeom>
        </p:spPr>
      </p:pic>
    </p:spTree>
    <p:extLst>
      <p:ext uri="{BB962C8B-B14F-4D97-AF65-F5344CB8AC3E}">
        <p14:creationId xmlns:p14="http://schemas.microsoft.com/office/powerpoint/2010/main" val="17175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C206C9-0223-472E-2955-F7EFEFAC133A}"/>
              </a:ext>
            </a:extLst>
          </p:cNvPr>
          <p:cNvSpPr>
            <a:spLocks noGrp="1"/>
          </p:cNvSpPr>
          <p:nvPr>
            <p:ph type="title"/>
          </p:nvPr>
        </p:nvSpPr>
        <p:spPr>
          <a:xfrm>
            <a:off x="822960" y="365760"/>
            <a:ext cx="7520940" cy="548640"/>
          </a:xfrm>
        </p:spPr>
        <p:txBody>
          <a:bodyPr/>
          <a:lstStyle/>
          <a:p>
            <a:r>
              <a:rPr lang="en-US" dirty="0">
                <a:solidFill>
                  <a:srgbClr val="0070C0"/>
                </a:solidFill>
              </a:rPr>
              <a:t>Nt2 </a:t>
            </a:r>
            <a:r>
              <a:rPr lang="en-US" dirty="0" err="1">
                <a:solidFill>
                  <a:srgbClr val="0070C0"/>
                </a:solidFill>
              </a:rPr>
              <a:t>feiten</a:t>
            </a:r>
            <a:r>
              <a:rPr lang="en-US" dirty="0">
                <a:solidFill>
                  <a:srgbClr val="0070C0"/>
                </a:solidFill>
              </a:rPr>
              <a:t> </a:t>
            </a:r>
            <a:r>
              <a:rPr lang="en-US" dirty="0" err="1">
                <a:solidFill>
                  <a:srgbClr val="0070C0"/>
                </a:solidFill>
              </a:rPr>
              <a:t>en</a:t>
            </a:r>
            <a:r>
              <a:rPr lang="en-US" dirty="0">
                <a:solidFill>
                  <a:srgbClr val="0070C0"/>
                </a:solidFill>
              </a:rPr>
              <a:t> </a:t>
            </a:r>
            <a:r>
              <a:rPr lang="en-US" dirty="0" err="1">
                <a:solidFill>
                  <a:srgbClr val="0070C0"/>
                </a:solidFill>
              </a:rPr>
              <a:t>fabels</a:t>
            </a:r>
            <a:endParaRPr lang="en-US" dirty="0">
              <a:solidFill>
                <a:srgbClr val="0070C0"/>
              </a:solidFill>
            </a:endParaRPr>
          </a:p>
        </p:txBody>
      </p:sp>
      <p:pic>
        <p:nvPicPr>
          <p:cNvPr id="4" name="Tijdelijke aanduiding voor inhoud 3">
            <a:extLst>
              <a:ext uri="{FF2B5EF4-FFF2-40B4-BE49-F238E27FC236}">
                <a16:creationId xmlns:a16="http://schemas.microsoft.com/office/drawing/2014/main" id="{FFB97CFD-9C02-1744-E0C3-44537DFB4C7F}"/>
              </a:ext>
            </a:extLst>
          </p:cNvPr>
          <p:cNvPicPr>
            <a:picLocks noGrp="1" noChangeAspect="1"/>
          </p:cNvPicPr>
          <p:nvPr>
            <p:ph idx="1"/>
          </p:nvPr>
        </p:nvPicPr>
        <p:blipFill>
          <a:blip r:embed="rId3"/>
          <a:stretch>
            <a:fillRect/>
          </a:stretch>
        </p:blipFill>
        <p:spPr>
          <a:xfrm>
            <a:off x="822960" y="1519230"/>
            <a:ext cx="7520940" cy="2742644"/>
          </a:xfrm>
          <a:prstGeom prst="rect">
            <a:avLst/>
          </a:prstGeom>
          <a:noFill/>
        </p:spPr>
      </p:pic>
    </p:spTree>
    <p:extLst>
      <p:ext uri="{BB962C8B-B14F-4D97-AF65-F5344CB8AC3E}">
        <p14:creationId xmlns:p14="http://schemas.microsoft.com/office/powerpoint/2010/main" val="100749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97F1A-B5F0-44B5-303A-ABE6B930C5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095F74-EF9F-628E-BDA6-CA494B846765}"/>
              </a:ext>
            </a:extLst>
          </p:cNvPr>
          <p:cNvSpPr>
            <a:spLocks noGrp="1"/>
          </p:cNvSpPr>
          <p:nvPr>
            <p:ph type="title"/>
          </p:nvPr>
        </p:nvSpPr>
        <p:spPr>
          <a:xfrm>
            <a:off x="822960" y="365760"/>
            <a:ext cx="7520940" cy="548640"/>
          </a:xfrm>
        </p:spPr>
        <p:txBody>
          <a:bodyPr anchor="ctr">
            <a:normAutofit/>
          </a:bodyPr>
          <a:lstStyle/>
          <a:p>
            <a:r>
              <a:rPr lang="nl-NL" dirty="0">
                <a:solidFill>
                  <a:srgbClr val="0070C0"/>
                </a:solidFill>
              </a:rPr>
              <a:t>Een woordcluster </a:t>
            </a:r>
          </a:p>
        </p:txBody>
      </p:sp>
      <p:pic>
        <p:nvPicPr>
          <p:cNvPr id="7" name="Tijdelijke aanduiding voor inhoud 6" descr="Afbeelding met huis, raam, gebouw&#10;&#10;Door AI gegenereerde inhoud is mogelijk onjuist.">
            <a:extLst>
              <a:ext uri="{FF2B5EF4-FFF2-40B4-BE49-F238E27FC236}">
                <a16:creationId xmlns:a16="http://schemas.microsoft.com/office/drawing/2014/main" id="{59E81E26-248B-5B3D-CC7F-BFD8BD292A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7320" y="891879"/>
            <a:ext cx="6652220" cy="4705830"/>
          </a:xfrm>
        </p:spPr>
      </p:pic>
      <p:sp>
        <p:nvSpPr>
          <p:cNvPr id="8" name="Rechthoek 7">
            <a:extLst>
              <a:ext uri="{FF2B5EF4-FFF2-40B4-BE49-F238E27FC236}">
                <a16:creationId xmlns:a16="http://schemas.microsoft.com/office/drawing/2014/main" id="{10372279-CFBE-56B2-C1D2-A7440C0A5C3D}"/>
              </a:ext>
            </a:extLst>
          </p:cNvPr>
          <p:cNvSpPr/>
          <p:nvPr/>
        </p:nvSpPr>
        <p:spPr>
          <a:xfrm>
            <a:off x="1691680" y="1340768"/>
            <a:ext cx="1080120" cy="360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9" name="Rechthoek 8">
            <a:extLst>
              <a:ext uri="{FF2B5EF4-FFF2-40B4-BE49-F238E27FC236}">
                <a16:creationId xmlns:a16="http://schemas.microsoft.com/office/drawing/2014/main" id="{9E1B5F7C-685B-A320-C0A5-B0F0D249BEC1}"/>
              </a:ext>
            </a:extLst>
          </p:cNvPr>
          <p:cNvSpPr/>
          <p:nvPr/>
        </p:nvSpPr>
        <p:spPr>
          <a:xfrm>
            <a:off x="4139952" y="1124744"/>
            <a:ext cx="1152128" cy="4320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0" name="Rechthoek 9">
            <a:extLst>
              <a:ext uri="{FF2B5EF4-FFF2-40B4-BE49-F238E27FC236}">
                <a16:creationId xmlns:a16="http://schemas.microsoft.com/office/drawing/2014/main" id="{BAF79D83-8CFC-0524-333C-D30AA09B86B9}"/>
              </a:ext>
            </a:extLst>
          </p:cNvPr>
          <p:cNvSpPr/>
          <p:nvPr/>
        </p:nvSpPr>
        <p:spPr>
          <a:xfrm>
            <a:off x="5940152" y="1124744"/>
            <a:ext cx="792088" cy="31577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1" name="Rechthoek 10">
            <a:extLst>
              <a:ext uri="{FF2B5EF4-FFF2-40B4-BE49-F238E27FC236}">
                <a16:creationId xmlns:a16="http://schemas.microsoft.com/office/drawing/2014/main" id="{02809C75-9EC4-1D78-7C18-3F73C7179FDD}"/>
              </a:ext>
            </a:extLst>
          </p:cNvPr>
          <p:cNvSpPr/>
          <p:nvPr/>
        </p:nvSpPr>
        <p:spPr>
          <a:xfrm>
            <a:off x="4932040" y="2060848"/>
            <a:ext cx="1008112" cy="31577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2" name="Rechthoek 11">
            <a:extLst>
              <a:ext uri="{FF2B5EF4-FFF2-40B4-BE49-F238E27FC236}">
                <a16:creationId xmlns:a16="http://schemas.microsoft.com/office/drawing/2014/main" id="{A447D906-6ADE-A198-48A2-79CDCA396BB4}"/>
              </a:ext>
            </a:extLst>
          </p:cNvPr>
          <p:cNvSpPr/>
          <p:nvPr/>
        </p:nvSpPr>
        <p:spPr>
          <a:xfrm>
            <a:off x="6588224" y="2060848"/>
            <a:ext cx="1152128" cy="5486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3" name="Rechthoek 12">
            <a:extLst>
              <a:ext uri="{FF2B5EF4-FFF2-40B4-BE49-F238E27FC236}">
                <a16:creationId xmlns:a16="http://schemas.microsoft.com/office/drawing/2014/main" id="{4B75D75E-678C-A6A1-3935-42BEF2C22049}"/>
              </a:ext>
            </a:extLst>
          </p:cNvPr>
          <p:cNvSpPr/>
          <p:nvPr/>
        </p:nvSpPr>
        <p:spPr>
          <a:xfrm>
            <a:off x="7092280" y="2780928"/>
            <a:ext cx="794400" cy="28803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4" name="Rechthoek 13">
            <a:extLst>
              <a:ext uri="{FF2B5EF4-FFF2-40B4-BE49-F238E27FC236}">
                <a16:creationId xmlns:a16="http://schemas.microsoft.com/office/drawing/2014/main" id="{9A2C6D31-2948-62CC-5F41-347D69E96E56}"/>
              </a:ext>
            </a:extLst>
          </p:cNvPr>
          <p:cNvSpPr/>
          <p:nvPr/>
        </p:nvSpPr>
        <p:spPr>
          <a:xfrm>
            <a:off x="6206450" y="3399852"/>
            <a:ext cx="792088" cy="2160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5" name="Rechthoek 14">
            <a:extLst>
              <a:ext uri="{FF2B5EF4-FFF2-40B4-BE49-F238E27FC236}">
                <a16:creationId xmlns:a16="http://schemas.microsoft.com/office/drawing/2014/main" id="{BB67E43F-8165-5730-68F2-3AFF8385FE41}"/>
              </a:ext>
            </a:extLst>
          </p:cNvPr>
          <p:cNvSpPr/>
          <p:nvPr/>
        </p:nvSpPr>
        <p:spPr>
          <a:xfrm>
            <a:off x="6336196" y="3933056"/>
            <a:ext cx="756084" cy="31545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6" name="Rechthoek 15">
            <a:extLst>
              <a:ext uri="{FF2B5EF4-FFF2-40B4-BE49-F238E27FC236}">
                <a16:creationId xmlns:a16="http://schemas.microsoft.com/office/drawing/2014/main" id="{BA541996-E036-0AAE-4D58-210281BE1DC5}"/>
              </a:ext>
            </a:extLst>
          </p:cNvPr>
          <p:cNvSpPr/>
          <p:nvPr/>
        </p:nvSpPr>
        <p:spPr>
          <a:xfrm>
            <a:off x="5580112" y="5013176"/>
            <a:ext cx="864096" cy="2160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
        <p:nvSpPr>
          <p:cNvPr id="17" name="Rechthoek 16">
            <a:extLst>
              <a:ext uri="{FF2B5EF4-FFF2-40B4-BE49-F238E27FC236}">
                <a16:creationId xmlns:a16="http://schemas.microsoft.com/office/drawing/2014/main" id="{D0195CAE-E5D3-E389-BEE7-CC528E6B651E}"/>
              </a:ext>
            </a:extLst>
          </p:cNvPr>
          <p:cNvSpPr/>
          <p:nvPr/>
        </p:nvSpPr>
        <p:spPr>
          <a:xfrm>
            <a:off x="4572000" y="5013176"/>
            <a:ext cx="864096" cy="31577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a:t>
            </a:r>
          </a:p>
        </p:txBody>
      </p:sp>
    </p:spTree>
    <p:extLst>
      <p:ext uri="{BB962C8B-B14F-4D97-AF65-F5344CB8AC3E}">
        <p14:creationId xmlns:p14="http://schemas.microsoft.com/office/powerpoint/2010/main" val="22787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tips</a:t>
            </a:r>
          </a:p>
        </p:txBody>
      </p:sp>
      <p:sp>
        <p:nvSpPr>
          <p:cNvPr id="6" name="Tijdelijke aanduiding voor inhoud 5">
            <a:extLst>
              <a:ext uri="{FF2B5EF4-FFF2-40B4-BE49-F238E27FC236}">
                <a16:creationId xmlns:a16="http://schemas.microsoft.com/office/drawing/2014/main" id="{F5E34382-F5DF-35EE-0370-7641043F53E5}"/>
              </a:ext>
            </a:extLst>
          </p:cNvPr>
          <p:cNvSpPr>
            <a:spLocks noGrp="1"/>
          </p:cNvSpPr>
          <p:nvPr>
            <p:ph idx="1"/>
          </p:nvPr>
        </p:nvSpPr>
        <p:spPr/>
        <p:txBody>
          <a:bodyPr/>
          <a:lstStyle/>
          <a:p>
            <a:pPr marL="0" indent="0"/>
            <a:r>
              <a:rPr lang="nl-NL" dirty="0">
                <a:solidFill>
                  <a:schemeClr val="accent6">
                    <a:lumMod val="50000"/>
                  </a:schemeClr>
                </a:solidFill>
                <a:latin typeface="Verdana" panose="020B0604030504040204" pitchFamily="34" charset="0"/>
                <a:ea typeface="Verdana" panose="020B0604030504040204" pitchFamily="34" charset="0"/>
              </a:rPr>
              <a:t>LOWAN: </a:t>
            </a:r>
            <a:r>
              <a:rPr lang="nl-NL" b="0" dirty="0">
                <a:solidFill>
                  <a:schemeClr val="accent6">
                    <a:lumMod val="50000"/>
                  </a:schemeClr>
                </a:solidFill>
                <a:latin typeface="Verdana" panose="020B0604030504040204" pitchFamily="34" charset="0"/>
                <a:ea typeface="Verdana" panose="020B0604030504040204" pitchFamily="34" charset="0"/>
              </a:rPr>
              <a:t>ondersteuning onderwijs nieuwkomers </a:t>
            </a:r>
            <a:r>
              <a:rPr lang="nl-NL" b="0" dirty="0">
                <a:solidFill>
                  <a:schemeClr val="accent6">
                    <a:lumMod val="50000"/>
                  </a:schemeClr>
                </a:solidFill>
                <a:latin typeface="Verdana" panose="020B0604030504040204" pitchFamily="34" charset="0"/>
                <a:ea typeface="Verdana" panose="020B0604030504040204" pitchFamily="34" charset="0"/>
                <a:hlinkClick r:id="rId3"/>
              </a:rPr>
              <a:t>www.lowan.nl</a:t>
            </a:r>
            <a:endParaRPr lang="nl-NL" b="0" dirty="0">
              <a:solidFill>
                <a:schemeClr val="accent6">
                  <a:lumMod val="50000"/>
                </a:schemeClr>
              </a:solidFill>
              <a:latin typeface="Verdana" panose="020B0604030504040204" pitchFamily="34" charset="0"/>
              <a:ea typeface="Verdana" panose="020B0604030504040204" pitchFamily="34" charset="0"/>
            </a:endParaRPr>
          </a:p>
          <a:p>
            <a:pPr marL="0" indent="0"/>
            <a:r>
              <a:rPr lang="nl-NL" b="0" dirty="0">
                <a:solidFill>
                  <a:schemeClr val="accent6">
                    <a:lumMod val="50000"/>
                  </a:schemeClr>
                </a:solidFill>
                <a:latin typeface="Verdana" panose="020B0604030504040204" pitchFamily="34" charset="0"/>
                <a:ea typeface="Verdana" panose="020B0604030504040204" pitchFamily="34" charset="0"/>
                <a:hlinkClick r:id="rId4"/>
              </a:rPr>
              <a:t>https://www.moedint2.nl/home</a:t>
            </a:r>
            <a:r>
              <a:rPr lang="nl-NL" b="0" dirty="0">
                <a:solidFill>
                  <a:schemeClr val="accent6">
                    <a:lumMod val="50000"/>
                  </a:schemeClr>
                </a:solidFill>
                <a:latin typeface="Verdana" panose="020B0604030504040204" pitchFamily="34" charset="0"/>
                <a:ea typeface="Verdana" panose="020B0604030504040204" pitchFamily="34" charset="0"/>
              </a:rPr>
              <a:t> : Hier zijn </a:t>
            </a:r>
            <a:r>
              <a:rPr lang="nl-NL" b="0" dirty="0" err="1">
                <a:solidFill>
                  <a:schemeClr val="accent6">
                    <a:lumMod val="50000"/>
                  </a:schemeClr>
                </a:solidFill>
                <a:latin typeface="Verdana" panose="020B0604030504040204" pitchFamily="34" charset="0"/>
                <a:ea typeface="Verdana" panose="020B0604030504040204" pitchFamily="34" charset="0"/>
              </a:rPr>
              <a:t>moedertaalspecifieke</a:t>
            </a:r>
            <a:r>
              <a:rPr lang="nl-NL" b="0" dirty="0">
                <a:solidFill>
                  <a:schemeClr val="accent6">
                    <a:lumMod val="50000"/>
                  </a:schemeClr>
                </a:solidFill>
                <a:latin typeface="Verdana" panose="020B0604030504040204" pitchFamily="34" charset="0"/>
                <a:ea typeface="Verdana" panose="020B0604030504040204" pitchFamily="34" charset="0"/>
              </a:rPr>
              <a:t> problemen en kansen bij het leren van Nederlands te vinden, voor verschillende talen. Taalkundigen van de UU hebben samen met onderwijsdeskundigen en ICT-experts deze (web)app ontwikkeld, die NT2-docenten helpt bij het oplossen van deze problemen. </a:t>
            </a:r>
            <a:r>
              <a:rPr lang="nl-NL" b="0">
                <a:solidFill>
                  <a:schemeClr val="accent6">
                    <a:lumMod val="50000"/>
                  </a:schemeClr>
                </a:solidFill>
                <a:latin typeface="Verdana" panose="020B0604030504040204" pitchFamily="34" charset="0"/>
                <a:ea typeface="Verdana" panose="020B0604030504040204" pitchFamily="34" charset="0"/>
              </a:rPr>
              <a:t>In de app vinden ze overzichten van cruciale verschillen tussen het Nederlands en een aantal veel voorkomende eerste talen, in sommige gevallen met lesactiviteiten erbij.</a:t>
            </a:r>
            <a:endParaRPr lang="nl-NL" b="0"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671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0A1A4-7803-5A28-03E5-1799EB7C80E6}"/>
              </a:ext>
            </a:extLst>
          </p:cNvPr>
          <p:cNvSpPr>
            <a:spLocks noGrp="1"/>
          </p:cNvSpPr>
          <p:nvPr>
            <p:ph type="title"/>
          </p:nvPr>
        </p:nvSpPr>
        <p:spPr/>
        <p:txBody>
          <a:bodyPr/>
          <a:lstStyle/>
          <a:p>
            <a:r>
              <a:rPr lang="nl-NL" dirty="0">
                <a:solidFill>
                  <a:srgbClr val="0070C0"/>
                </a:solidFill>
              </a:rPr>
              <a:t>Evaluatie </a:t>
            </a:r>
          </a:p>
        </p:txBody>
      </p:sp>
      <p:pic>
        <p:nvPicPr>
          <p:cNvPr id="7" name="Tijdelijke aanduiding voor inhoud 6">
            <a:extLst>
              <a:ext uri="{FF2B5EF4-FFF2-40B4-BE49-F238E27FC236}">
                <a16:creationId xmlns:a16="http://schemas.microsoft.com/office/drawing/2014/main" id="{DBA76D75-95BC-CE07-F905-EB70A0DF52B8}"/>
              </a:ext>
            </a:extLst>
          </p:cNvPr>
          <p:cNvPicPr>
            <a:picLocks noGrp="1" noChangeAspect="1"/>
          </p:cNvPicPr>
          <p:nvPr>
            <p:ph idx="1"/>
          </p:nvPr>
        </p:nvPicPr>
        <p:blipFill>
          <a:blip r:embed="rId3"/>
          <a:stretch>
            <a:fillRect/>
          </a:stretch>
        </p:blipFill>
        <p:spPr>
          <a:xfrm>
            <a:off x="467543" y="1100137"/>
            <a:ext cx="7283411" cy="4718905"/>
          </a:xfrm>
        </p:spPr>
      </p:pic>
    </p:spTree>
    <p:extLst>
      <p:ext uri="{BB962C8B-B14F-4D97-AF65-F5344CB8AC3E}">
        <p14:creationId xmlns:p14="http://schemas.microsoft.com/office/powerpoint/2010/main" val="2015380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Vragen?</a:t>
            </a:r>
          </a:p>
        </p:txBody>
      </p:sp>
      <p:pic>
        <p:nvPicPr>
          <p:cNvPr id="12290" name="Picture 2" descr="Het geheim van een lekkere scene - Improblog">
            <a:extLst>
              <a:ext uri="{FF2B5EF4-FFF2-40B4-BE49-F238E27FC236}">
                <a16:creationId xmlns:a16="http://schemas.microsoft.com/office/drawing/2014/main" id="{582BC1A8-9FC5-7AD4-80CD-3512496A7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350" y="1412776"/>
            <a:ext cx="4391300" cy="366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5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De woordmuur </a:t>
            </a:r>
          </a:p>
        </p:txBody>
      </p:sp>
      <p:pic>
        <p:nvPicPr>
          <p:cNvPr id="3074" name="CD81DE5C-E5D4-47D4-A463-F3F76C5F95E5" descr="IMG_3251.jpg">
            <a:extLst>
              <a:ext uri="{FF2B5EF4-FFF2-40B4-BE49-F238E27FC236}">
                <a16:creationId xmlns:a16="http://schemas.microsoft.com/office/drawing/2014/main" id="{1A08ABB1-1506-C57F-BCAB-5CEC2C564C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42" t="7653" r="7982" b="23413"/>
          <a:stretch/>
        </p:blipFill>
        <p:spPr bwMode="auto">
          <a:xfrm>
            <a:off x="1962315" y="1032043"/>
            <a:ext cx="5242230" cy="556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94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5D1C2A-9698-B4C3-677A-2E0E83469A7F}"/>
              </a:ext>
            </a:extLst>
          </p:cNvPr>
          <p:cNvSpPr>
            <a:spLocks noGrp="1"/>
          </p:cNvSpPr>
          <p:nvPr>
            <p:ph type="title"/>
          </p:nvPr>
        </p:nvSpPr>
        <p:spPr>
          <a:xfrm>
            <a:off x="822960" y="365760"/>
            <a:ext cx="7520940" cy="548640"/>
          </a:xfrm>
        </p:spPr>
        <p:txBody>
          <a:bodyPr anchor="ctr">
            <a:normAutofit/>
          </a:bodyPr>
          <a:lstStyle/>
          <a:p>
            <a:r>
              <a:rPr lang="en-US" dirty="0">
                <a:solidFill>
                  <a:srgbClr val="0070C0"/>
                </a:solidFill>
              </a:rPr>
              <a:t>NT2 </a:t>
            </a:r>
            <a:r>
              <a:rPr lang="en-US" dirty="0" err="1">
                <a:solidFill>
                  <a:srgbClr val="0070C0"/>
                </a:solidFill>
              </a:rPr>
              <a:t>feiten</a:t>
            </a:r>
            <a:r>
              <a:rPr lang="en-US" dirty="0">
                <a:solidFill>
                  <a:srgbClr val="0070C0"/>
                </a:solidFill>
              </a:rPr>
              <a:t> </a:t>
            </a:r>
            <a:r>
              <a:rPr lang="en-US" dirty="0" err="1">
                <a:solidFill>
                  <a:srgbClr val="0070C0"/>
                </a:solidFill>
              </a:rPr>
              <a:t>en</a:t>
            </a:r>
            <a:r>
              <a:rPr lang="en-US" dirty="0">
                <a:solidFill>
                  <a:srgbClr val="0070C0"/>
                </a:solidFill>
              </a:rPr>
              <a:t> </a:t>
            </a:r>
            <a:r>
              <a:rPr lang="en-US" dirty="0" err="1">
                <a:solidFill>
                  <a:srgbClr val="0070C0"/>
                </a:solidFill>
              </a:rPr>
              <a:t>fabels</a:t>
            </a:r>
            <a:endParaRPr lang="en-US" dirty="0">
              <a:solidFill>
                <a:srgbClr val="0070C0"/>
              </a:solidFill>
            </a:endParaRPr>
          </a:p>
        </p:txBody>
      </p:sp>
      <p:pic>
        <p:nvPicPr>
          <p:cNvPr id="4" name="Tijdelijke aanduiding voor inhoud 3">
            <a:extLst>
              <a:ext uri="{FF2B5EF4-FFF2-40B4-BE49-F238E27FC236}">
                <a16:creationId xmlns:a16="http://schemas.microsoft.com/office/drawing/2014/main" id="{03FE8BC4-6CEA-44DA-F91E-1D6E8FB75CE3}"/>
              </a:ext>
            </a:extLst>
          </p:cNvPr>
          <p:cNvPicPr>
            <a:picLocks noGrp="1" noChangeAspect="1"/>
          </p:cNvPicPr>
          <p:nvPr>
            <p:ph idx="1"/>
          </p:nvPr>
        </p:nvPicPr>
        <p:blipFill>
          <a:blip r:embed="rId3"/>
          <a:stretch>
            <a:fillRect/>
          </a:stretch>
        </p:blipFill>
        <p:spPr>
          <a:xfrm>
            <a:off x="822960" y="1519230"/>
            <a:ext cx="7520940" cy="2742644"/>
          </a:xfrm>
          <a:prstGeom prst="rect">
            <a:avLst/>
          </a:prstGeom>
          <a:noFill/>
        </p:spPr>
      </p:pic>
    </p:spTree>
    <p:extLst>
      <p:ext uri="{BB962C8B-B14F-4D97-AF65-F5344CB8AC3E}">
        <p14:creationId xmlns:p14="http://schemas.microsoft.com/office/powerpoint/2010/main" val="3889319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Extra Tips</a:t>
            </a:r>
          </a:p>
        </p:txBody>
      </p:sp>
      <p:sp>
        <p:nvSpPr>
          <p:cNvPr id="5" name="Tijdelijke aanduiding voor inhoud 4">
            <a:extLst>
              <a:ext uri="{FF2B5EF4-FFF2-40B4-BE49-F238E27FC236}">
                <a16:creationId xmlns:a16="http://schemas.microsoft.com/office/drawing/2014/main" id="{D90C2F94-F8CE-BB22-A75F-1F4E25E0102B}"/>
              </a:ext>
            </a:extLst>
          </p:cNvPr>
          <p:cNvSpPr>
            <a:spLocks noGrp="1"/>
          </p:cNvSpPr>
          <p:nvPr>
            <p:ph idx="1"/>
          </p:nvPr>
        </p:nvSpPr>
        <p:spPr>
          <a:xfrm>
            <a:off x="822960" y="1124744"/>
            <a:ext cx="7349440" cy="3816424"/>
          </a:xfrm>
        </p:spPr>
        <p:txBody>
          <a:bodyPr>
            <a:normAutofit/>
          </a:bodyPr>
          <a:lstStyle/>
          <a:p>
            <a:pPr marL="285750" indent="-285750">
              <a:buFont typeface="Arial" panose="020B0604020202020204" pitchFamily="34" charset="0"/>
              <a:buChar char="•"/>
            </a:pPr>
            <a:r>
              <a:rPr lang="nl-NL" b="0" dirty="0">
                <a:solidFill>
                  <a:srgbClr val="002060"/>
                </a:solidFill>
                <a:latin typeface="Verdana" panose="020B0604030504040204" pitchFamily="34" charset="0"/>
                <a:ea typeface="Verdana" panose="020B0604030504040204" pitchFamily="34" charset="0"/>
              </a:rPr>
              <a:t>Laat woorden het gehele thema aan de muur hangen. </a:t>
            </a:r>
          </a:p>
          <a:p>
            <a:pPr marL="285750" indent="-285750">
              <a:buFont typeface="Arial" panose="020B0604020202020204" pitchFamily="34" charset="0"/>
              <a:buChar char="•"/>
            </a:pPr>
            <a:r>
              <a:rPr lang="nl-NL" b="0" dirty="0">
                <a:solidFill>
                  <a:srgbClr val="002060"/>
                </a:solidFill>
                <a:latin typeface="Verdana" panose="020B0604030504040204" pitchFamily="34" charset="0"/>
                <a:ea typeface="Verdana" panose="020B0604030504040204" pitchFamily="34" charset="0"/>
              </a:rPr>
              <a:t>Hang de woorden op ooghoogte van de kinderen. </a:t>
            </a:r>
          </a:p>
          <a:p>
            <a:pPr marL="285750" indent="-285750">
              <a:buFont typeface="Arial" panose="020B0604020202020204" pitchFamily="34" charset="0"/>
              <a:buChar char="•"/>
            </a:pPr>
            <a:r>
              <a:rPr lang="nl-NL" b="0" dirty="0">
                <a:solidFill>
                  <a:srgbClr val="002060"/>
                </a:solidFill>
                <a:latin typeface="Verdana" panose="020B0604030504040204" pitchFamily="34" charset="0"/>
                <a:ea typeface="Verdana" panose="020B0604030504040204" pitchFamily="34" charset="0"/>
              </a:rPr>
              <a:t>Bied zelfstandig naamwoorden altijd met het lidwoord aan.</a:t>
            </a:r>
          </a:p>
          <a:p>
            <a:pPr marL="285750" indent="-285750">
              <a:buFont typeface="Arial" panose="020B0604020202020204" pitchFamily="34" charset="0"/>
              <a:buChar char="•"/>
            </a:pPr>
            <a:r>
              <a:rPr lang="nl-NL" b="0" dirty="0">
                <a:solidFill>
                  <a:srgbClr val="002060"/>
                </a:solidFill>
                <a:latin typeface="Verdana" panose="020B0604030504040204" pitchFamily="34" charset="0"/>
                <a:ea typeface="Verdana" panose="020B0604030504040204" pitchFamily="34" charset="0"/>
              </a:rPr>
              <a:t>Betrek ouders bij het onderwijsaanbod.</a:t>
            </a:r>
          </a:p>
          <a:p>
            <a:pPr marL="0" indent="0">
              <a:buNone/>
            </a:pPr>
            <a:r>
              <a:rPr lang="nl-NL" b="0" dirty="0">
                <a:solidFill>
                  <a:srgbClr val="002060"/>
                </a:solidFill>
                <a:latin typeface="Verdana" panose="020B0604030504040204" pitchFamily="34" charset="0"/>
                <a:ea typeface="Verdana" panose="020B0604030504040204" pitchFamily="34" charset="0"/>
              </a:rPr>
              <a:t>Deze manieren dienen niet los van elkaar gezien en benaderd te worden, maar juist in hun onderlinge samenhang en verband!</a:t>
            </a:r>
          </a:p>
          <a:p>
            <a:pPr marL="0" indent="0">
              <a:buNone/>
            </a:pPr>
            <a:endParaRPr lang="nl-NL" b="0" dirty="0">
              <a:solidFill>
                <a:srgbClr val="002060"/>
              </a:solidFill>
              <a:latin typeface="Verdana" panose="020B0604030504040204" pitchFamily="34" charset="0"/>
              <a:ea typeface="Verdana" panose="020B0604030504040204" pitchFamily="34" charset="0"/>
            </a:endParaRPr>
          </a:p>
        </p:txBody>
      </p:sp>
      <p:pic>
        <p:nvPicPr>
          <p:cNvPr id="3" name="6FD05038-23A3-4198-8202-326920F20A9F" descr="IMG_3249.jpg">
            <a:extLst>
              <a:ext uri="{FF2B5EF4-FFF2-40B4-BE49-F238E27FC236}">
                <a16:creationId xmlns:a16="http://schemas.microsoft.com/office/drawing/2014/main" id="{430397F1-E963-5B0D-D18C-71F7829DD6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4" r="5746" b="3992"/>
          <a:stretch/>
        </p:blipFill>
        <p:spPr bwMode="auto">
          <a:xfrm>
            <a:off x="2330750" y="3275375"/>
            <a:ext cx="4482499" cy="33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99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365760"/>
            <a:ext cx="7520940" cy="548640"/>
          </a:xfrm>
        </p:spPr>
        <p:txBody>
          <a:bodyPr anchor="ctr">
            <a:normAutofit/>
          </a:bodyPr>
          <a:lstStyle/>
          <a:p>
            <a:r>
              <a:rPr lang="nl-NL" b="1" dirty="0">
                <a:solidFill>
                  <a:srgbClr val="0070C0"/>
                </a:solidFill>
              </a:rPr>
              <a:t>Inhoud workshop</a:t>
            </a:r>
          </a:p>
        </p:txBody>
      </p:sp>
      <p:graphicFrame>
        <p:nvGraphicFramePr>
          <p:cNvPr id="7" name="Tijdelijke aanduiding voor inhoud 4">
            <a:extLst>
              <a:ext uri="{FF2B5EF4-FFF2-40B4-BE49-F238E27FC236}">
                <a16:creationId xmlns:a16="http://schemas.microsoft.com/office/drawing/2014/main" id="{E28952E0-D26B-E09F-162B-06ABA7D75B3B}"/>
              </a:ext>
            </a:extLst>
          </p:cNvPr>
          <p:cNvGraphicFramePr>
            <a:graphicFrameLocks noGrp="1"/>
          </p:cNvGraphicFramePr>
          <p:nvPr>
            <p:ph idx="1"/>
            <p:extLst>
              <p:ext uri="{D42A27DB-BD31-4B8C-83A1-F6EECF244321}">
                <p14:modId xmlns:p14="http://schemas.microsoft.com/office/powerpoint/2010/main" val="656264658"/>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00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Waarom woordenschatonderwijs?</a:t>
            </a:r>
          </a:p>
        </p:txBody>
      </p:sp>
      <p:sp>
        <p:nvSpPr>
          <p:cNvPr id="5" name="Tijdelijke aanduiding voor inhoud 5">
            <a:extLst>
              <a:ext uri="{FF2B5EF4-FFF2-40B4-BE49-F238E27FC236}">
                <a16:creationId xmlns:a16="http://schemas.microsoft.com/office/drawing/2014/main" id="{11F9517B-F6D4-B147-DF03-6400779269D5}"/>
              </a:ext>
            </a:extLst>
          </p:cNvPr>
          <p:cNvSpPr>
            <a:spLocks noGrp="1"/>
          </p:cNvSpPr>
          <p:nvPr>
            <p:ph idx="1"/>
          </p:nvPr>
        </p:nvSpPr>
        <p:spPr>
          <a:xfrm>
            <a:off x="822960" y="1100628"/>
            <a:ext cx="7520940" cy="3579849"/>
          </a:xfrm>
        </p:spPr>
        <p:txBody>
          <a:bodyPr/>
          <a:lstStyle/>
          <a:p>
            <a:pPr marL="285750" indent="-285750">
              <a:buFont typeface="Arial" panose="020B0604020202020204" pitchFamily="34" charset="0"/>
              <a:buChar char="•"/>
            </a:pPr>
            <a:r>
              <a:rPr lang="nl-NL" b="0" dirty="0">
                <a:solidFill>
                  <a:schemeClr val="accent6">
                    <a:lumMod val="50000"/>
                  </a:schemeClr>
                </a:solidFill>
                <a:latin typeface="Verdana" panose="020B0604030504040204" pitchFamily="34" charset="0"/>
                <a:ea typeface="Verdana" panose="020B0604030504040204" pitchFamily="34" charset="0"/>
              </a:rPr>
              <a:t>Kinderen moeten voldoende woorden kennen om mee te kunnen komen op school.</a:t>
            </a:r>
          </a:p>
          <a:p>
            <a:pPr marL="285750" indent="-285750">
              <a:buFont typeface="Arial" panose="020B0604020202020204" pitchFamily="34" charset="0"/>
              <a:buChar char="•"/>
            </a:pPr>
            <a:r>
              <a:rPr lang="nl-NL" b="0" dirty="0">
                <a:solidFill>
                  <a:schemeClr val="accent6">
                    <a:lumMod val="50000"/>
                  </a:schemeClr>
                </a:solidFill>
                <a:latin typeface="Verdana" panose="020B0604030504040204" pitchFamily="34" charset="0"/>
                <a:ea typeface="Verdana" panose="020B0604030504040204" pitchFamily="34" charset="0"/>
              </a:rPr>
              <a:t>De belangrijkste factor voor het falen op school is een onvoldoende woordenschat (</a:t>
            </a:r>
            <a:r>
              <a:rPr lang="nl-NL" b="0" i="1" dirty="0">
                <a:solidFill>
                  <a:schemeClr val="accent6">
                    <a:lumMod val="50000"/>
                  </a:schemeClr>
                </a:solidFill>
                <a:latin typeface="Verdana" panose="020B0604030504040204" pitchFamily="34" charset="0"/>
                <a:ea typeface="Verdana" panose="020B0604030504040204" pitchFamily="34" charset="0"/>
              </a:rPr>
              <a:t>Becker, 1977)</a:t>
            </a:r>
          </a:p>
        </p:txBody>
      </p:sp>
      <p:sp>
        <p:nvSpPr>
          <p:cNvPr id="3" name="Tekstvak 2">
            <a:extLst>
              <a:ext uri="{FF2B5EF4-FFF2-40B4-BE49-F238E27FC236}">
                <a16:creationId xmlns:a16="http://schemas.microsoft.com/office/drawing/2014/main" id="{5EB7D526-3D03-43B0-5D16-69C4362C4367}"/>
              </a:ext>
            </a:extLst>
          </p:cNvPr>
          <p:cNvSpPr txBox="1"/>
          <p:nvPr/>
        </p:nvSpPr>
        <p:spPr>
          <a:xfrm>
            <a:off x="834390" y="2725694"/>
            <a:ext cx="3749040" cy="1754326"/>
          </a:xfrm>
          <a:prstGeom prst="rect">
            <a:avLst/>
          </a:prstGeom>
          <a:noFill/>
        </p:spPr>
        <p:txBody>
          <a:bodyPr wrap="square" rtlCol="0">
            <a:spAutoFit/>
          </a:bodyPr>
          <a:lstStyle/>
          <a:p>
            <a:r>
              <a:rPr lang="nl-NL" b="1" u="sng" dirty="0">
                <a:solidFill>
                  <a:schemeClr val="accent2"/>
                </a:solidFill>
              </a:rPr>
              <a:t>Neerwaartse spiraal</a:t>
            </a:r>
          </a:p>
          <a:p>
            <a:pPr marL="285750" indent="-285750">
              <a:buFont typeface="Arial" panose="020B0604020202020204" pitchFamily="34" charset="0"/>
              <a:buChar char="•"/>
            </a:pPr>
            <a:r>
              <a:rPr lang="nl-NL" dirty="0">
                <a:solidFill>
                  <a:schemeClr val="accent6">
                    <a:lumMod val="50000"/>
                  </a:schemeClr>
                </a:solidFill>
              </a:rPr>
              <a:t>Achterstand woordenschat</a:t>
            </a:r>
          </a:p>
          <a:p>
            <a:pPr marL="285750" indent="-285750">
              <a:buFont typeface="Arial" panose="020B0604020202020204" pitchFamily="34" charset="0"/>
              <a:buChar char="•"/>
            </a:pPr>
            <a:r>
              <a:rPr lang="nl-NL" dirty="0">
                <a:solidFill>
                  <a:schemeClr val="accent6">
                    <a:lumMod val="50000"/>
                  </a:schemeClr>
                </a:solidFill>
              </a:rPr>
              <a:t>Minder goed begrijpend luisteren</a:t>
            </a:r>
          </a:p>
          <a:p>
            <a:pPr marL="285750" indent="-285750">
              <a:buFont typeface="Arial" panose="020B0604020202020204" pitchFamily="34" charset="0"/>
              <a:buChar char="•"/>
            </a:pPr>
            <a:r>
              <a:rPr lang="nl-NL" dirty="0">
                <a:solidFill>
                  <a:schemeClr val="accent6">
                    <a:lumMod val="50000"/>
                  </a:schemeClr>
                </a:solidFill>
              </a:rPr>
              <a:t>Minder goed lezen</a:t>
            </a:r>
          </a:p>
          <a:p>
            <a:pPr marL="285750" indent="-285750">
              <a:buFont typeface="Arial" panose="020B0604020202020204" pitchFamily="34" charset="0"/>
              <a:buChar char="•"/>
            </a:pPr>
            <a:r>
              <a:rPr lang="nl-NL" dirty="0">
                <a:solidFill>
                  <a:schemeClr val="accent6">
                    <a:lumMod val="50000"/>
                  </a:schemeClr>
                </a:solidFill>
              </a:rPr>
              <a:t>Minder profiteren van onderwijs</a:t>
            </a:r>
          </a:p>
          <a:p>
            <a:pPr marL="285750" indent="-285750">
              <a:buFont typeface="Arial" panose="020B0604020202020204" pitchFamily="34" charset="0"/>
              <a:buChar char="•"/>
            </a:pPr>
            <a:r>
              <a:rPr lang="nl-NL" dirty="0">
                <a:solidFill>
                  <a:schemeClr val="accent6">
                    <a:lumMod val="50000"/>
                  </a:schemeClr>
                </a:solidFill>
              </a:rPr>
              <a:t>Grotere woord(kennis)achterstand</a:t>
            </a:r>
          </a:p>
        </p:txBody>
      </p:sp>
      <p:sp>
        <p:nvSpPr>
          <p:cNvPr id="6" name="Tekstvak 5">
            <a:extLst>
              <a:ext uri="{FF2B5EF4-FFF2-40B4-BE49-F238E27FC236}">
                <a16:creationId xmlns:a16="http://schemas.microsoft.com/office/drawing/2014/main" id="{B897B68E-84FF-8B06-4A9A-056467E4813E}"/>
              </a:ext>
            </a:extLst>
          </p:cNvPr>
          <p:cNvSpPr txBox="1"/>
          <p:nvPr/>
        </p:nvSpPr>
        <p:spPr>
          <a:xfrm>
            <a:off x="5004048" y="2725694"/>
            <a:ext cx="4016374" cy="2031325"/>
          </a:xfrm>
          <a:prstGeom prst="rect">
            <a:avLst/>
          </a:prstGeom>
          <a:noFill/>
        </p:spPr>
        <p:txBody>
          <a:bodyPr wrap="square" rtlCol="0">
            <a:spAutoFit/>
          </a:bodyPr>
          <a:lstStyle/>
          <a:p>
            <a:r>
              <a:rPr lang="nl-NL" b="1" u="sng" dirty="0">
                <a:solidFill>
                  <a:schemeClr val="accent2"/>
                </a:solidFill>
              </a:rPr>
              <a:t>Opwaartse spiraal</a:t>
            </a:r>
          </a:p>
          <a:p>
            <a:pPr marL="285750" indent="-285750">
              <a:buFont typeface="Arial" panose="020B0604020202020204" pitchFamily="34" charset="0"/>
              <a:buChar char="•"/>
            </a:pPr>
            <a:r>
              <a:rPr lang="nl-NL" dirty="0">
                <a:solidFill>
                  <a:schemeClr val="accent6">
                    <a:lumMod val="50000"/>
                  </a:schemeClr>
                </a:solidFill>
              </a:rPr>
              <a:t>Schoolsucces</a:t>
            </a:r>
          </a:p>
          <a:p>
            <a:pPr marL="285750" indent="-285750">
              <a:buFont typeface="Arial" panose="020B0604020202020204" pitchFamily="34" charset="0"/>
              <a:buChar char="•"/>
            </a:pPr>
            <a:r>
              <a:rPr lang="nl-NL" dirty="0">
                <a:solidFill>
                  <a:schemeClr val="accent6">
                    <a:lumMod val="50000"/>
                  </a:schemeClr>
                </a:solidFill>
              </a:rPr>
              <a:t>Meer woorden bijleren</a:t>
            </a:r>
          </a:p>
          <a:p>
            <a:pPr marL="285750" indent="-285750">
              <a:buFont typeface="Arial" panose="020B0604020202020204" pitchFamily="34" charset="0"/>
              <a:buChar char="•"/>
            </a:pPr>
            <a:r>
              <a:rPr lang="nl-NL" dirty="0">
                <a:solidFill>
                  <a:schemeClr val="accent6">
                    <a:lumMod val="50000"/>
                  </a:schemeClr>
                </a:solidFill>
              </a:rPr>
              <a:t>Beter (begrijpend) lezen en luisteren</a:t>
            </a:r>
          </a:p>
          <a:p>
            <a:pPr marL="285750" indent="-285750">
              <a:buFont typeface="Arial" panose="020B0604020202020204" pitchFamily="34" charset="0"/>
              <a:buChar char="•"/>
            </a:pPr>
            <a:r>
              <a:rPr lang="nl-NL" dirty="0">
                <a:solidFill>
                  <a:schemeClr val="accent6">
                    <a:lumMod val="50000"/>
                  </a:schemeClr>
                </a:solidFill>
              </a:rPr>
              <a:t>Alle kinderen bij de les</a:t>
            </a:r>
          </a:p>
          <a:p>
            <a:pPr marL="285750" indent="-285750">
              <a:buFont typeface="Arial" panose="020B0604020202020204" pitchFamily="34" charset="0"/>
              <a:buChar char="•"/>
            </a:pPr>
            <a:r>
              <a:rPr lang="nl-NL" dirty="0">
                <a:solidFill>
                  <a:schemeClr val="accent6">
                    <a:lumMod val="50000"/>
                  </a:schemeClr>
                </a:solidFill>
              </a:rPr>
              <a:t>Vanaf onderbouw een goede basiswoordenschat</a:t>
            </a:r>
          </a:p>
        </p:txBody>
      </p:sp>
      <p:cxnSp>
        <p:nvCxnSpPr>
          <p:cNvPr id="12" name="Rechte verbindingslijn met pijl 11">
            <a:extLst>
              <a:ext uri="{FF2B5EF4-FFF2-40B4-BE49-F238E27FC236}">
                <a16:creationId xmlns:a16="http://schemas.microsoft.com/office/drawing/2014/main" id="{084981DC-8DE1-84EB-DA11-8B7F1104B6C8}"/>
              </a:ext>
            </a:extLst>
          </p:cNvPr>
          <p:cNvCxnSpPr>
            <a:cxnSpLocks/>
          </p:cNvCxnSpPr>
          <p:nvPr/>
        </p:nvCxnSpPr>
        <p:spPr>
          <a:xfrm>
            <a:off x="611560" y="2780928"/>
            <a:ext cx="0" cy="216024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1954071C-9EB5-E83B-511D-145E3C8F118A}"/>
              </a:ext>
            </a:extLst>
          </p:cNvPr>
          <p:cNvCxnSpPr>
            <a:cxnSpLocks/>
          </p:cNvCxnSpPr>
          <p:nvPr/>
        </p:nvCxnSpPr>
        <p:spPr>
          <a:xfrm flipV="1">
            <a:off x="4788024" y="2725694"/>
            <a:ext cx="0" cy="221547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65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dirty="0">
                <a:solidFill>
                  <a:srgbClr val="0070C0"/>
                </a:solidFill>
              </a:rPr>
              <a:t>Omvang receptieve </a:t>
            </a:r>
            <a:r>
              <a:rPr lang="nl-NL" sz="2400" b="1" dirty="0" err="1">
                <a:solidFill>
                  <a:srgbClr val="0070C0"/>
                </a:solidFill>
              </a:rPr>
              <a:t>nederlandse</a:t>
            </a:r>
            <a:r>
              <a:rPr lang="nl-NL" sz="2400" b="1" dirty="0">
                <a:solidFill>
                  <a:srgbClr val="0070C0"/>
                </a:solidFill>
              </a:rPr>
              <a:t> woordenschat</a:t>
            </a:r>
          </a:p>
        </p:txBody>
      </p:sp>
      <p:graphicFrame>
        <p:nvGraphicFramePr>
          <p:cNvPr id="11" name="Tijdelijke aanduiding voor inhoud 3">
            <a:extLst>
              <a:ext uri="{FF2B5EF4-FFF2-40B4-BE49-F238E27FC236}">
                <a16:creationId xmlns:a16="http://schemas.microsoft.com/office/drawing/2014/main" id="{1D0192E3-5E1F-3769-ED58-2EFF1BB3A0E1}"/>
              </a:ext>
            </a:extLst>
          </p:cNvPr>
          <p:cNvGraphicFramePr>
            <a:graphicFrameLocks/>
          </p:cNvGraphicFramePr>
          <p:nvPr>
            <p:extLst>
              <p:ext uri="{D42A27DB-BD31-4B8C-83A1-F6EECF244321}">
                <p14:modId xmlns:p14="http://schemas.microsoft.com/office/powerpoint/2010/main" val="1973455726"/>
              </p:ext>
            </p:extLst>
          </p:nvPr>
        </p:nvGraphicFramePr>
        <p:xfrm>
          <a:off x="371430" y="1268760"/>
          <a:ext cx="8424000" cy="3302490"/>
        </p:xfrm>
        <a:graphic>
          <a:graphicData uri="http://schemas.openxmlformats.org/drawingml/2006/table">
            <a:tbl>
              <a:tblPr firstRow="1" firstCol="1" bandRow="1">
                <a:tableStyleId>{F5AB1C69-6EDB-4FF4-983F-18BD219EF322}</a:tableStyleId>
              </a:tblPr>
              <a:tblGrid>
                <a:gridCol w="2808000">
                  <a:extLst>
                    <a:ext uri="{9D8B030D-6E8A-4147-A177-3AD203B41FA5}">
                      <a16:colId xmlns:a16="http://schemas.microsoft.com/office/drawing/2014/main" val="2423165438"/>
                    </a:ext>
                  </a:extLst>
                </a:gridCol>
                <a:gridCol w="2808000">
                  <a:extLst>
                    <a:ext uri="{9D8B030D-6E8A-4147-A177-3AD203B41FA5}">
                      <a16:colId xmlns:a16="http://schemas.microsoft.com/office/drawing/2014/main" val="2957095225"/>
                    </a:ext>
                  </a:extLst>
                </a:gridCol>
                <a:gridCol w="2808000">
                  <a:extLst>
                    <a:ext uri="{9D8B030D-6E8A-4147-A177-3AD203B41FA5}">
                      <a16:colId xmlns:a16="http://schemas.microsoft.com/office/drawing/2014/main" val="3857015149"/>
                    </a:ext>
                  </a:extLst>
                </a:gridCol>
              </a:tblGrid>
              <a:tr h="330249">
                <a:tc>
                  <a:txBody>
                    <a:bodyPr/>
                    <a:lstStyle/>
                    <a:p>
                      <a:pPr>
                        <a:lnSpc>
                          <a:spcPct val="107000"/>
                        </a:lnSpc>
                        <a:spcAft>
                          <a:spcPts val="0"/>
                        </a:spcAft>
                      </a:pPr>
                      <a:r>
                        <a:rPr lang="nl-NL" sz="1400" dirty="0">
                          <a:effectLst/>
                        </a:rPr>
                        <a:t>leeftijd</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NT1 </a:t>
                      </a:r>
                      <a:r>
                        <a:rPr lang="nl-NL" sz="1400" dirty="0" err="1">
                          <a:effectLst/>
                        </a:rPr>
                        <a:t>verwervers</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NT2 </a:t>
                      </a:r>
                      <a:r>
                        <a:rPr lang="nl-NL" sz="1400" err="1">
                          <a:effectLst/>
                        </a:rPr>
                        <a:t>verwervers</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986031675"/>
                  </a:ext>
                </a:extLst>
              </a:tr>
              <a:tr h="330249">
                <a:tc>
                  <a:txBody>
                    <a:bodyPr/>
                    <a:lstStyle/>
                    <a:p>
                      <a:pPr>
                        <a:lnSpc>
                          <a:spcPct val="107000"/>
                        </a:lnSpc>
                        <a:spcAft>
                          <a:spcPts val="0"/>
                        </a:spcAft>
                      </a:pPr>
                      <a:r>
                        <a:rPr lang="nl-NL" sz="1400" dirty="0">
                          <a:effectLst/>
                        </a:rPr>
                        <a:t>  4 -jarigen</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3000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   1000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1819071766"/>
                  </a:ext>
                </a:extLst>
              </a:tr>
              <a:tr h="330249">
                <a:tc>
                  <a:txBody>
                    <a:bodyPr/>
                    <a:lstStyle/>
                    <a:p>
                      <a:pPr>
                        <a:lnSpc>
                          <a:spcPct val="107000"/>
                        </a:lnSpc>
                        <a:spcAft>
                          <a:spcPts val="0"/>
                        </a:spcAft>
                      </a:pPr>
                      <a:r>
                        <a:rPr lang="nl-NL" sz="1400">
                          <a:effectLst/>
                        </a:rPr>
                        <a:t>  5 -jarigen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3800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   1800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866871313"/>
                  </a:ext>
                </a:extLst>
              </a:tr>
              <a:tr h="330249">
                <a:tc>
                  <a:txBody>
                    <a:bodyPr/>
                    <a:lstStyle/>
                    <a:p>
                      <a:pPr>
                        <a:lnSpc>
                          <a:spcPct val="107000"/>
                        </a:lnSpc>
                        <a:spcAft>
                          <a:spcPts val="0"/>
                        </a:spcAft>
                      </a:pPr>
                      <a:r>
                        <a:rPr lang="nl-NL" sz="1400">
                          <a:effectLst/>
                        </a:rPr>
                        <a:t>  6 -jarigen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4500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   2600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2151814602"/>
                  </a:ext>
                </a:extLst>
              </a:tr>
              <a:tr h="330249">
                <a:tc>
                  <a:txBody>
                    <a:bodyPr/>
                    <a:lstStyle/>
                    <a:p>
                      <a:pPr>
                        <a:lnSpc>
                          <a:spcPct val="107000"/>
                        </a:lnSpc>
                        <a:spcAft>
                          <a:spcPts val="0"/>
                        </a:spcAft>
                      </a:pPr>
                      <a:r>
                        <a:rPr lang="nl-NL" sz="1400">
                          <a:effectLst/>
                        </a:rPr>
                        <a:t>  7 -jarigen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5200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   3400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1960632406"/>
                  </a:ext>
                </a:extLst>
              </a:tr>
              <a:tr h="330249">
                <a:tc>
                  <a:txBody>
                    <a:bodyPr/>
                    <a:lstStyle/>
                    <a:p>
                      <a:pPr>
                        <a:lnSpc>
                          <a:spcPct val="107000"/>
                        </a:lnSpc>
                        <a:spcAft>
                          <a:spcPts val="0"/>
                        </a:spcAft>
                      </a:pPr>
                      <a:r>
                        <a:rPr lang="nl-NL" sz="1400">
                          <a:effectLst/>
                        </a:rPr>
                        <a:t>  8 -jarigen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   6000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4200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3602818036"/>
                  </a:ext>
                </a:extLst>
              </a:tr>
              <a:tr h="330249">
                <a:tc>
                  <a:txBody>
                    <a:bodyPr/>
                    <a:lstStyle/>
                    <a:p>
                      <a:pPr>
                        <a:lnSpc>
                          <a:spcPct val="107000"/>
                        </a:lnSpc>
                        <a:spcAft>
                          <a:spcPts val="0"/>
                        </a:spcAft>
                      </a:pPr>
                      <a:r>
                        <a:rPr lang="nl-NL" sz="1400">
                          <a:effectLst/>
                        </a:rPr>
                        <a:t>  9 -jarigen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   8500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5000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3537041840"/>
                  </a:ext>
                </a:extLst>
              </a:tr>
              <a:tr h="330249">
                <a:tc>
                  <a:txBody>
                    <a:bodyPr/>
                    <a:lstStyle/>
                    <a:p>
                      <a:pPr>
                        <a:lnSpc>
                          <a:spcPct val="107000"/>
                        </a:lnSpc>
                        <a:spcAft>
                          <a:spcPts val="0"/>
                        </a:spcAft>
                      </a:pPr>
                      <a:r>
                        <a:rPr lang="nl-NL" sz="1400">
                          <a:effectLst/>
                        </a:rPr>
                        <a:t>10 -jarigen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11.000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6000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3542549623"/>
                  </a:ext>
                </a:extLst>
              </a:tr>
              <a:tr h="330249">
                <a:tc>
                  <a:txBody>
                    <a:bodyPr/>
                    <a:lstStyle/>
                    <a:p>
                      <a:pPr>
                        <a:lnSpc>
                          <a:spcPct val="107000"/>
                        </a:lnSpc>
                        <a:spcAft>
                          <a:spcPts val="0"/>
                        </a:spcAft>
                      </a:pPr>
                      <a:r>
                        <a:rPr lang="nl-NL" sz="1400">
                          <a:effectLst/>
                        </a:rPr>
                        <a:t>11 -jarigen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14.000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   8000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1403209340"/>
                  </a:ext>
                </a:extLst>
              </a:tr>
              <a:tr h="330249">
                <a:tc>
                  <a:txBody>
                    <a:bodyPr/>
                    <a:lstStyle/>
                    <a:p>
                      <a:pPr>
                        <a:lnSpc>
                          <a:spcPct val="107000"/>
                        </a:lnSpc>
                        <a:spcAft>
                          <a:spcPts val="0"/>
                        </a:spcAft>
                      </a:pPr>
                      <a:r>
                        <a:rPr lang="nl-NL" sz="1400">
                          <a:effectLst/>
                        </a:rPr>
                        <a:t>12 -jarigen</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a:effectLst/>
                        </a:rPr>
                        <a:t>17.000</a:t>
                      </a:r>
                      <a:endParaRPr lang="nl-NL" sz="140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tc>
                  <a:txBody>
                    <a:bodyPr/>
                    <a:lstStyle/>
                    <a:p>
                      <a:pPr>
                        <a:lnSpc>
                          <a:spcPct val="107000"/>
                        </a:lnSpc>
                        <a:spcAft>
                          <a:spcPts val="0"/>
                        </a:spcAft>
                      </a:pPr>
                      <a:r>
                        <a:rPr lang="nl-NL" sz="1400" dirty="0">
                          <a:effectLst/>
                        </a:rPr>
                        <a:t>10.000</a:t>
                      </a:r>
                      <a:endParaRPr lang="nl-NL"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02919" marR="102919" marT="0" marB="0" anchor="ctr"/>
                </a:tc>
                <a:extLst>
                  <a:ext uri="{0D108BD9-81ED-4DB2-BD59-A6C34878D82A}">
                    <a16:rowId xmlns:a16="http://schemas.microsoft.com/office/drawing/2014/main" val="1058610621"/>
                  </a:ext>
                </a:extLst>
              </a:tr>
            </a:tbl>
          </a:graphicData>
        </a:graphic>
      </p:graphicFrame>
      <p:sp>
        <p:nvSpPr>
          <p:cNvPr id="4" name="Tekstvak 3">
            <a:extLst>
              <a:ext uri="{FF2B5EF4-FFF2-40B4-BE49-F238E27FC236}">
                <a16:creationId xmlns:a16="http://schemas.microsoft.com/office/drawing/2014/main" id="{AFFC4A94-E196-FD3B-2F28-7BD92757C68A}"/>
              </a:ext>
            </a:extLst>
          </p:cNvPr>
          <p:cNvSpPr txBox="1"/>
          <p:nvPr/>
        </p:nvSpPr>
        <p:spPr>
          <a:xfrm>
            <a:off x="190902" y="4725144"/>
            <a:ext cx="8953098" cy="1015663"/>
          </a:xfrm>
          <a:prstGeom prst="rect">
            <a:avLst/>
          </a:prstGeom>
          <a:noFill/>
        </p:spPr>
        <p:txBody>
          <a:bodyPr wrap="square">
            <a:spAutoFit/>
          </a:bodyPr>
          <a:lstStyle/>
          <a:p>
            <a:r>
              <a:rPr lang="nl-NL" sz="2400" dirty="0">
                <a:latin typeface="Verdana" panose="020B0604030504040204" pitchFamily="34" charset="0"/>
                <a:ea typeface="Verdana" panose="020B0604030504040204" pitchFamily="34" charset="0"/>
              </a:rPr>
              <a:t>Volwassenen beschikken over 20.000-60.000 woorden </a:t>
            </a:r>
          </a:p>
          <a:p>
            <a:r>
              <a:rPr lang="nl-NL" dirty="0">
                <a:latin typeface="Verdana" panose="020B0604030504040204" pitchFamily="34" charset="0"/>
                <a:ea typeface="Verdana" panose="020B0604030504040204" pitchFamily="34" charset="0"/>
              </a:rPr>
              <a:t>Uit: Nederlands als tweede taal in het basisonderwijs – Kuiken en Vermeer (2013) </a:t>
            </a:r>
          </a:p>
        </p:txBody>
      </p:sp>
    </p:spTree>
    <p:extLst>
      <p:ext uri="{BB962C8B-B14F-4D97-AF65-F5344CB8AC3E}">
        <p14:creationId xmlns:p14="http://schemas.microsoft.com/office/powerpoint/2010/main" val="47754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Versnelling na 6000 woorden</a:t>
            </a:r>
          </a:p>
        </p:txBody>
      </p:sp>
      <p:pic>
        <p:nvPicPr>
          <p:cNvPr id="3" name="Picture 2" descr="Voorbeeld van afbeelding">
            <a:extLst>
              <a:ext uri="{FF2B5EF4-FFF2-40B4-BE49-F238E27FC236}">
                <a16:creationId xmlns:a16="http://schemas.microsoft.com/office/drawing/2014/main" id="{7D4BC68F-DF05-E400-096B-157866031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008"/>
          <a:stretch/>
        </p:blipFill>
        <p:spPr bwMode="auto">
          <a:xfrm>
            <a:off x="1852513" y="1268760"/>
            <a:ext cx="5461834" cy="460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5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365760"/>
            <a:ext cx="7520940" cy="548640"/>
          </a:xfrm>
        </p:spPr>
        <p:txBody>
          <a:bodyPr anchor="ctr">
            <a:normAutofit/>
          </a:bodyPr>
          <a:lstStyle/>
          <a:p>
            <a:r>
              <a:rPr lang="nl-NL" b="1" dirty="0">
                <a:solidFill>
                  <a:srgbClr val="0070C0"/>
                </a:solidFill>
              </a:rPr>
              <a:t>Wat is een woord?</a:t>
            </a:r>
          </a:p>
        </p:txBody>
      </p:sp>
      <p:pic>
        <p:nvPicPr>
          <p:cNvPr id="6" name="Tijdelijke aanduiding voor inhoud 5">
            <a:extLst>
              <a:ext uri="{FF2B5EF4-FFF2-40B4-BE49-F238E27FC236}">
                <a16:creationId xmlns:a16="http://schemas.microsoft.com/office/drawing/2014/main" id="{BA40B506-231D-7136-9137-13B63233FB2F}"/>
              </a:ext>
            </a:extLst>
          </p:cNvPr>
          <p:cNvPicPr>
            <a:picLocks noGrp="1" noChangeAspect="1"/>
          </p:cNvPicPr>
          <p:nvPr>
            <p:ph idx="1"/>
          </p:nvPr>
        </p:nvPicPr>
        <p:blipFill>
          <a:blip r:embed="rId3"/>
          <a:stretch>
            <a:fillRect/>
          </a:stretch>
        </p:blipFill>
        <p:spPr>
          <a:xfrm>
            <a:off x="1547665" y="1100628"/>
            <a:ext cx="5810842" cy="3579849"/>
          </a:xfrm>
          <a:noFill/>
        </p:spPr>
      </p:pic>
    </p:spTree>
    <p:extLst>
      <p:ext uri="{BB962C8B-B14F-4D97-AF65-F5344CB8AC3E}">
        <p14:creationId xmlns:p14="http://schemas.microsoft.com/office/powerpoint/2010/main" val="247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68509-4853-5328-F5A9-9AE76BF920EB}"/>
              </a:ext>
            </a:extLst>
          </p:cNvPr>
          <p:cNvSpPr>
            <a:spLocks noGrp="1"/>
          </p:cNvSpPr>
          <p:nvPr>
            <p:ph type="title"/>
          </p:nvPr>
        </p:nvSpPr>
        <p:spPr>
          <a:xfrm>
            <a:off x="822960" y="365760"/>
            <a:ext cx="7520940" cy="548640"/>
          </a:xfrm>
        </p:spPr>
        <p:txBody>
          <a:bodyPr anchor="ctr">
            <a:normAutofit/>
          </a:bodyPr>
          <a:lstStyle/>
          <a:p>
            <a:r>
              <a:rPr lang="nl-NL" dirty="0">
                <a:solidFill>
                  <a:srgbClr val="0070C0"/>
                </a:solidFill>
              </a:rPr>
              <a:t>Een woord </a:t>
            </a:r>
          </a:p>
        </p:txBody>
      </p:sp>
      <p:pic>
        <p:nvPicPr>
          <p:cNvPr id="5" name="Tijdelijke aanduiding voor inhoud 4">
            <a:extLst>
              <a:ext uri="{FF2B5EF4-FFF2-40B4-BE49-F238E27FC236}">
                <a16:creationId xmlns:a16="http://schemas.microsoft.com/office/drawing/2014/main" id="{F7C200D8-099F-D092-B1AD-A40584E0F682}"/>
              </a:ext>
            </a:extLst>
          </p:cNvPr>
          <p:cNvPicPr>
            <a:picLocks noGrp="1" noChangeAspect="1"/>
          </p:cNvPicPr>
          <p:nvPr>
            <p:ph idx="1"/>
          </p:nvPr>
        </p:nvPicPr>
        <p:blipFill>
          <a:blip r:embed="rId3"/>
          <a:stretch>
            <a:fillRect/>
          </a:stretch>
        </p:blipFill>
        <p:spPr>
          <a:xfrm>
            <a:off x="467545" y="1100628"/>
            <a:ext cx="6934664" cy="4403512"/>
          </a:xfrm>
          <a:noFill/>
        </p:spPr>
      </p:pic>
    </p:spTree>
    <p:extLst>
      <p:ext uri="{BB962C8B-B14F-4D97-AF65-F5344CB8AC3E}">
        <p14:creationId xmlns:p14="http://schemas.microsoft.com/office/powerpoint/2010/main" val="11922634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oeke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9562C4BF03FA459E1D56DA20F13975" ma:contentTypeVersion="14" ma:contentTypeDescription="Een nieuw document maken." ma:contentTypeScope="" ma:versionID="ebcf857316314a960745be1aa342ae36">
  <xsd:schema xmlns:xsd="http://www.w3.org/2001/XMLSchema" xmlns:xs="http://www.w3.org/2001/XMLSchema" xmlns:p="http://schemas.microsoft.com/office/2006/metadata/properties" xmlns:ns2="6864acea-d3bd-4c27-a4a8-f1d3099c62e1" xmlns:ns3="80e05252-ead6-4743-ba73-a8acbaaa67b7" targetNamespace="http://schemas.microsoft.com/office/2006/metadata/properties" ma:root="true" ma:fieldsID="df32666154bd4c9b855abbd7424230c5" ns2:_="" ns3:_="">
    <xsd:import namespace="6864acea-d3bd-4c27-a4a8-f1d3099c62e1"/>
    <xsd:import namespace="80e05252-ead6-4743-ba73-a8acbaaa67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4acea-d3bd-4c27-a4a8-f1d3099c6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2db9c969-1241-44c7-90d2-66eab1129dd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e05252-ead6-4743-ba73-a8acbaaa67b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dcc9677e-6258-4bd2-81b4-51c8716779e3}" ma:internalName="TaxCatchAll" ma:showField="CatchAllData" ma:web="80e05252-ead6-4743-ba73-a8acbaaa67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0e05252-ead6-4743-ba73-a8acbaaa67b7" xsi:nil="true"/>
    <lcf76f155ced4ddcb4097134ff3c332f xmlns="6864acea-d3bd-4c27-a4a8-f1d3099c62e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9CFFA-DC3A-49B2-AF4C-21843BF34798}"/>
</file>

<file path=customXml/itemProps2.xml><?xml version="1.0" encoding="utf-8"?>
<ds:datastoreItem xmlns:ds="http://schemas.openxmlformats.org/officeDocument/2006/customXml" ds:itemID="{E2F313EC-358E-46B8-A951-B126F8C59EDC}">
  <ds:schemaRefs>
    <ds:schemaRef ds:uri="http://purl.org/dc/dcmitype/"/>
    <ds:schemaRef ds:uri="http://schemas.microsoft.com/office/infopath/2007/PartnerControls"/>
    <ds:schemaRef ds:uri="http://schemas.microsoft.com/office/2006/documentManagement/types"/>
    <ds:schemaRef ds:uri="http://purl.org/dc/elements/1.1/"/>
    <ds:schemaRef ds:uri="2c6b88fd-cdb9-4555-b96c-5b041ec73eef"/>
    <ds:schemaRef ds:uri="http://schemas.microsoft.com/office/2006/metadata/properties"/>
    <ds:schemaRef ds:uri="http://www.w3.org/XML/1998/namespace"/>
    <ds:schemaRef ds:uri="http://schemas.openxmlformats.org/package/2006/metadata/core-properties"/>
    <ds:schemaRef ds:uri="ebf5450b-4da8-4325-98be-37eb624cc67b"/>
    <ds:schemaRef ds:uri="http://purl.org/dc/terms/"/>
  </ds:schemaRefs>
</ds:datastoreItem>
</file>

<file path=customXml/itemProps3.xml><?xml version="1.0" encoding="utf-8"?>
<ds:datastoreItem xmlns:ds="http://schemas.openxmlformats.org/officeDocument/2006/customXml" ds:itemID="{76F9EF8F-BBBE-4B82-B5F0-5BA61F5E3A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4198</TotalTime>
  <Words>2034</Words>
  <Application>Microsoft Office PowerPoint</Application>
  <PresentationFormat>Diavoorstelling (4:3)</PresentationFormat>
  <Paragraphs>250</Paragraphs>
  <Slides>30</Slides>
  <Notes>29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30</vt:i4>
      </vt:variant>
    </vt:vector>
  </HeadingPairs>
  <TitlesOfParts>
    <vt:vector size="39" baseType="lpstr">
      <vt:lpstr>Arial</vt:lpstr>
      <vt:lpstr>Calibri</vt:lpstr>
      <vt:lpstr>Franklin Gothic Book</vt:lpstr>
      <vt:lpstr>Franklin Gothic Medium</vt:lpstr>
      <vt:lpstr>Google Sans</vt:lpstr>
      <vt:lpstr>Verdana</vt:lpstr>
      <vt:lpstr>Verdana Pro</vt:lpstr>
      <vt:lpstr>Wingdings</vt:lpstr>
      <vt:lpstr>Hoeken</vt:lpstr>
      <vt:lpstr>PowerPoint-presentatie</vt:lpstr>
      <vt:lpstr>Even voorstellen</vt:lpstr>
      <vt:lpstr>NT2 feiten en fabels</vt:lpstr>
      <vt:lpstr>Inhoud workshop</vt:lpstr>
      <vt:lpstr>Waarom woordenschatonderwijs?</vt:lpstr>
      <vt:lpstr>Omvang receptieve nederlandse woordenschat</vt:lpstr>
      <vt:lpstr>Versnelling na 6000 woorden</vt:lpstr>
      <vt:lpstr>Wat is een woord?</vt:lpstr>
      <vt:lpstr>Een woord </vt:lpstr>
      <vt:lpstr>Wat is een woord?</vt:lpstr>
      <vt:lpstr>Verschillen tussen leerlingen</vt:lpstr>
      <vt:lpstr>Een lesje Portugees </vt:lpstr>
      <vt:lpstr>Een woordcluster </vt:lpstr>
      <vt:lpstr>Welke woorden bied je aan?</vt:lpstr>
      <vt:lpstr>DAT &amp; CAT</vt:lpstr>
      <vt:lpstr>DAT en CAT</vt:lpstr>
      <vt:lpstr>PowerPoint-presentatie</vt:lpstr>
      <vt:lpstr>Hoe bied je woorden aan?</vt:lpstr>
      <vt:lpstr>De viertakt</vt:lpstr>
      <vt:lpstr>Voorbeeld van woordplaat en kaarten</vt:lpstr>
      <vt:lpstr>  Hoeveel procent van de woorden uit een tekst moeten leerlingen kennen om de tekst te kunnen gebruiken in het onderwijs ?</vt:lpstr>
      <vt:lpstr>Tekst begrijpen</vt:lpstr>
      <vt:lpstr>Rijke tekst </vt:lpstr>
      <vt:lpstr>Nt2 feiten en fabels</vt:lpstr>
      <vt:lpstr>Een woordcluster </vt:lpstr>
      <vt:lpstr>tips</vt:lpstr>
      <vt:lpstr>Evaluatie </vt:lpstr>
      <vt:lpstr>Vragen?</vt:lpstr>
      <vt:lpstr>De woordmuur </vt:lpstr>
      <vt:lpstr>Extra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Yolanda Halbesma</dc:creator>
  <cp:lastModifiedBy>Cora Posthumus</cp:lastModifiedBy>
  <cp:revision>34</cp:revision>
  <cp:lastPrinted>2024-11-20T08:57:32Z</cp:lastPrinted>
  <dcterms:created xsi:type="dcterms:W3CDTF">2021-03-21T13:23:54Z</dcterms:created>
  <dcterms:modified xsi:type="dcterms:W3CDTF">2025-05-19T11:50:34Z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0x0101009A9562C4BF03FA459E1D56DA20F13975</vt:lpwstr>
  </property>
  <property fmtid="{D5CDD505-2E9C-101B-9397-08002B2CF9AE}" pid="3" name="MediaServiceImageTags">
    <vt:lpwstr/>
  </property>
</Properties>
</file>