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3"/>
  </p:notesMasterIdLst>
  <p:sldIdLst>
    <p:sldId id="259" r:id="rId5"/>
    <p:sldId id="544" r:id="rId6"/>
    <p:sldId id="547" r:id="rId7"/>
    <p:sldId id="538" r:id="rId8"/>
    <p:sldId id="601" r:id="rId9"/>
    <p:sldId id="590" r:id="rId10"/>
    <p:sldId id="371" r:id="rId11"/>
    <p:sldId id="389" r:id="rId12"/>
    <p:sldId id="619" r:id="rId13"/>
    <p:sldId id="615" r:id="rId14"/>
    <p:sldId id="627" r:id="rId15"/>
    <p:sldId id="628" r:id="rId16"/>
    <p:sldId id="617" r:id="rId17"/>
    <p:sldId id="618" r:id="rId18"/>
    <p:sldId id="622" r:id="rId19"/>
    <p:sldId id="592" r:id="rId20"/>
    <p:sldId id="616" r:id="rId21"/>
    <p:sldId id="614" r:id="rId22"/>
    <p:sldId id="407" r:id="rId23"/>
    <p:sldId id="382" r:id="rId24"/>
    <p:sldId id="381" r:id="rId25"/>
    <p:sldId id="607" r:id="rId26"/>
    <p:sldId id="380" r:id="rId27"/>
    <p:sldId id="609" r:id="rId28"/>
    <p:sldId id="600" r:id="rId29"/>
    <p:sldId id="395" r:id="rId30"/>
    <p:sldId id="608" r:id="rId31"/>
    <p:sldId id="398" r:id="rId32"/>
    <p:sldId id="610" r:id="rId33"/>
    <p:sldId id="597" r:id="rId34"/>
    <p:sldId id="604" r:id="rId35"/>
    <p:sldId id="598" r:id="rId36"/>
    <p:sldId id="386" r:id="rId37"/>
    <p:sldId id="562" r:id="rId38"/>
    <p:sldId id="390" r:id="rId39"/>
    <p:sldId id="368" r:id="rId40"/>
    <p:sldId id="612" r:id="rId41"/>
    <p:sldId id="611" r:id="rId42"/>
    <p:sldId id="410" r:id="rId43"/>
    <p:sldId id="359" r:id="rId44"/>
    <p:sldId id="356" r:id="rId45"/>
    <p:sldId id="364" r:id="rId46"/>
    <p:sldId id="388" r:id="rId47"/>
    <p:sldId id="605" r:id="rId48"/>
    <p:sldId id="624" r:id="rId49"/>
    <p:sldId id="420" r:id="rId50"/>
    <p:sldId id="568" r:id="rId51"/>
    <p:sldId id="422" r:id="rId52"/>
    <p:sldId id="377" r:id="rId53"/>
    <p:sldId id="599" r:id="rId54"/>
    <p:sldId id="426" r:id="rId55"/>
    <p:sldId id="587" r:id="rId56"/>
    <p:sldId id="424" r:id="rId57"/>
    <p:sldId id="425" r:id="rId58"/>
    <p:sldId id="629" r:id="rId59"/>
    <p:sldId id="621" r:id="rId60"/>
    <p:sldId id="606" r:id="rId61"/>
    <p:sldId id="352" r:id="rId62"/>
  </p:sldIdLst>
  <p:sldSz cx="9144000" cy="6858000" type="screen4x3"/>
  <p:notesSz cx="6797675" cy="9926638"/>
  <p:custDataLst>
    <p:tags r:id="rId64"/>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6E0B1B-BFC2-59F6-42E4-64F7EFF1C269}" name="Renske Boertien" initials="RB" userId="S::r.boertien@taalcentrumalmere.nl::b850fce4-9fb1-4ecb-a5cc-d313fbfc0e5a" providerId="AD"/>
  <p188:author id="{AD884EAA-F25C-0764-FAFE-4998A96687FE}" name="Floor de Bruin" initials="Fd" userId="S::F.deBruin@taalcentrumalmere.nl::d1c5b670-a1b7-49da-b2e8-c82be91a578e" providerId="AD"/>
  <p188:author id="{D77BF1D5-FFC1-8EBA-7D6B-D2BE63B09892}" name="Marja Karreman" initials="MK" userId="S::m.karreman@taalcentrumalmere.nl::dbb60855-34cb-47b4-a06b-a9c1651a89a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679A3"/>
    <a:srgbClr val="FCB892"/>
    <a:srgbClr val="FFF9E5"/>
    <a:srgbClr val="996633"/>
    <a:srgbClr val="F074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Stijl, licht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161" autoAdjust="0"/>
  </p:normalViewPr>
  <p:slideViewPr>
    <p:cSldViewPr snapToGrid="0">
      <p:cViewPr varScale="1">
        <p:scale>
          <a:sx n="71" d="100"/>
          <a:sy n="71" d="100"/>
        </p:scale>
        <p:origin x="1714" y="5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gs" Target="tags/tag1.xml"/><Relationship Id="rId69"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loor de Bruin" userId="d1c5b670-a1b7-49da-b2e8-c82be91a578e" providerId="ADAL" clId="{0B76C2F0-A7AD-428C-9319-B0227ADF9779}"/>
    <pc:docChg chg="delSld">
      <pc:chgData name="Floor de Bruin" userId="d1c5b670-a1b7-49da-b2e8-c82be91a578e" providerId="ADAL" clId="{0B76C2F0-A7AD-428C-9319-B0227ADF9779}" dt="2025-05-19T19:32:07.524" v="2" actId="47"/>
      <pc:docMkLst>
        <pc:docMk/>
      </pc:docMkLst>
      <pc:sldChg chg="del">
        <pc:chgData name="Floor de Bruin" userId="d1c5b670-a1b7-49da-b2e8-c82be91a578e" providerId="ADAL" clId="{0B76C2F0-A7AD-428C-9319-B0227ADF9779}" dt="2025-05-19T19:32:07.524" v="2" actId="47"/>
        <pc:sldMkLst>
          <pc:docMk/>
          <pc:sldMk cId="4102434145" sldId="578"/>
        </pc:sldMkLst>
      </pc:sldChg>
      <pc:sldChg chg="del">
        <pc:chgData name="Floor de Bruin" userId="d1c5b670-a1b7-49da-b2e8-c82be91a578e" providerId="ADAL" clId="{0B76C2F0-A7AD-428C-9319-B0227ADF9779}" dt="2025-05-19T19:32:06.217" v="1" actId="47"/>
        <pc:sldMkLst>
          <pc:docMk/>
          <pc:sldMk cId="656646035" sldId="626"/>
        </pc:sldMkLst>
      </pc:sldChg>
      <pc:sldChg chg="del">
        <pc:chgData name="Floor de Bruin" userId="d1c5b670-a1b7-49da-b2e8-c82be91a578e" providerId="ADAL" clId="{0B76C2F0-A7AD-428C-9319-B0227ADF9779}" dt="2025-05-19T19:31:56.612" v="0" actId="47"/>
        <pc:sldMkLst>
          <pc:docMk/>
          <pc:sldMk cId="1507771001" sldId="63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A2863D1-A328-485D-9191-FC8922CBFFBF}" type="datetimeFigureOut">
              <a:rPr lang="nl-NL" smtClean="0"/>
              <a:t>19-5-2025</a:t>
            </a:fld>
            <a:endParaRPr lang="nl-NL"/>
          </a:p>
        </p:txBody>
      </p:sp>
      <p:sp>
        <p:nvSpPr>
          <p:cNvPr id="4" name="Tijdelijke aanduiding voor dia-afbeelding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89BF35A-115C-4598-93EB-309782397104}" type="slidenum">
              <a:rPr lang="nl-NL" smtClean="0"/>
              <a:t>‹nr.›</a:t>
            </a:fld>
            <a:endParaRPr lang="nl-NL"/>
          </a:p>
        </p:txBody>
      </p:sp>
    </p:spTree>
    <p:extLst>
      <p:ext uri="{BB962C8B-B14F-4D97-AF65-F5344CB8AC3E}">
        <p14:creationId xmlns:p14="http://schemas.microsoft.com/office/powerpoint/2010/main" val="2933631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DSzz7R66h8o"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youtube.com/watch?v=NJHyXa9Sv2M"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fkDyhE1PCfA&amp;t=70s"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XlhnAzh0wTY"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Renske</a:t>
            </a:r>
          </a:p>
        </p:txBody>
      </p:sp>
      <p:sp>
        <p:nvSpPr>
          <p:cNvPr id="4" name="Tijdelijke aanduiding voor dianummer 3"/>
          <p:cNvSpPr>
            <a:spLocks noGrp="1"/>
          </p:cNvSpPr>
          <p:nvPr>
            <p:ph type="sldNum" sz="quarter" idx="5"/>
          </p:nvPr>
        </p:nvSpPr>
        <p:spPr/>
        <p:txBody>
          <a:bodyPr/>
          <a:lstStyle/>
          <a:p>
            <a:fld id="{589BF35A-115C-4598-93EB-309782397104}" type="slidenum">
              <a:rPr lang="nl-NL" smtClean="0"/>
              <a:t>3</a:t>
            </a:fld>
            <a:endParaRPr lang="nl-NL"/>
          </a:p>
        </p:txBody>
      </p:sp>
    </p:spTree>
    <p:extLst>
      <p:ext uri="{BB962C8B-B14F-4D97-AF65-F5344CB8AC3E}">
        <p14:creationId xmlns:p14="http://schemas.microsoft.com/office/powerpoint/2010/main" val="3686039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Renske</a:t>
            </a:r>
          </a:p>
        </p:txBody>
      </p:sp>
      <p:sp>
        <p:nvSpPr>
          <p:cNvPr id="4" name="Tijdelijke aanduiding voor dianummer 3"/>
          <p:cNvSpPr>
            <a:spLocks noGrp="1"/>
          </p:cNvSpPr>
          <p:nvPr>
            <p:ph type="sldNum" sz="quarter" idx="5"/>
          </p:nvPr>
        </p:nvSpPr>
        <p:spPr/>
        <p:txBody>
          <a:bodyPr/>
          <a:lstStyle/>
          <a:p>
            <a:fld id="{589BF35A-115C-4598-93EB-309782397104}" type="slidenum">
              <a:rPr lang="nl-NL" smtClean="0"/>
              <a:t>4</a:t>
            </a:fld>
            <a:endParaRPr lang="nl-NL"/>
          </a:p>
        </p:txBody>
      </p:sp>
    </p:spTree>
    <p:extLst>
      <p:ext uri="{BB962C8B-B14F-4D97-AF65-F5344CB8AC3E}">
        <p14:creationId xmlns:p14="http://schemas.microsoft.com/office/powerpoint/2010/main" val="2086928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hlinkClick r:id="rId3"/>
              </a:rPr>
              <a:t>2014-12-21 Chinese Weather Forecasting (China Central Television)</a:t>
            </a:r>
            <a:endParaRPr lang="en-US" dirty="0"/>
          </a:p>
          <a:p>
            <a:r>
              <a:rPr lang="en-US" dirty="0">
                <a:hlinkClick r:id="rId4"/>
              </a:rPr>
              <a:t>Learn Different Weather in Mandarin Chinese- Learn Chinese with Emma! - YouTube</a:t>
            </a:r>
            <a:endParaRPr lang="nl-NL" dirty="0"/>
          </a:p>
        </p:txBody>
      </p:sp>
      <p:sp>
        <p:nvSpPr>
          <p:cNvPr id="4" name="Tijdelijke aanduiding voor dianummer 3"/>
          <p:cNvSpPr>
            <a:spLocks noGrp="1"/>
          </p:cNvSpPr>
          <p:nvPr>
            <p:ph type="sldNum" sz="quarter" idx="5"/>
          </p:nvPr>
        </p:nvSpPr>
        <p:spPr/>
        <p:txBody>
          <a:bodyPr/>
          <a:lstStyle/>
          <a:p>
            <a:fld id="{589BF35A-115C-4598-93EB-309782397104}" type="slidenum">
              <a:rPr lang="nl-NL" smtClean="0"/>
              <a:t>8</a:t>
            </a:fld>
            <a:endParaRPr lang="nl-NL"/>
          </a:p>
        </p:txBody>
      </p:sp>
    </p:spTree>
    <p:extLst>
      <p:ext uri="{BB962C8B-B14F-4D97-AF65-F5344CB8AC3E}">
        <p14:creationId xmlns:p14="http://schemas.microsoft.com/office/powerpoint/2010/main" val="2359326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MEE TE GEVEN</a:t>
            </a:r>
          </a:p>
        </p:txBody>
      </p:sp>
      <p:sp>
        <p:nvSpPr>
          <p:cNvPr id="4" name="Tijdelijke aanduiding voor dianummer 3"/>
          <p:cNvSpPr>
            <a:spLocks noGrp="1"/>
          </p:cNvSpPr>
          <p:nvPr>
            <p:ph type="sldNum" sz="quarter" idx="5"/>
          </p:nvPr>
        </p:nvSpPr>
        <p:spPr/>
        <p:txBody>
          <a:bodyPr/>
          <a:lstStyle/>
          <a:p>
            <a:fld id="{7FCEACDC-90AE-401E-BD45-669CBFB5CA41}" type="slidenum">
              <a:rPr lang="nl-NL" smtClean="0"/>
              <a:t>34</a:t>
            </a:fld>
            <a:endParaRPr lang="nl-NL"/>
          </a:p>
        </p:txBody>
      </p:sp>
    </p:spTree>
    <p:extLst>
      <p:ext uri="{BB962C8B-B14F-4D97-AF65-F5344CB8AC3E}">
        <p14:creationId xmlns:p14="http://schemas.microsoft.com/office/powerpoint/2010/main" val="2374363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hlinkClick r:id="rId3"/>
              </a:rPr>
              <a:t>Arabische uitspraak leren</a:t>
            </a:r>
            <a:endParaRPr lang="nl-NL" dirty="0"/>
          </a:p>
        </p:txBody>
      </p:sp>
      <p:sp>
        <p:nvSpPr>
          <p:cNvPr id="4" name="Tijdelijke aanduiding voor dianummer 3"/>
          <p:cNvSpPr>
            <a:spLocks noGrp="1"/>
          </p:cNvSpPr>
          <p:nvPr>
            <p:ph type="sldNum" sz="quarter" idx="5"/>
          </p:nvPr>
        </p:nvSpPr>
        <p:spPr/>
        <p:txBody>
          <a:bodyPr/>
          <a:lstStyle/>
          <a:p>
            <a:fld id="{589BF35A-115C-4598-93EB-309782397104}" type="slidenum">
              <a:rPr lang="nl-NL" smtClean="0"/>
              <a:t>36</a:t>
            </a:fld>
            <a:endParaRPr lang="nl-NL"/>
          </a:p>
        </p:txBody>
      </p:sp>
    </p:spTree>
    <p:extLst>
      <p:ext uri="{BB962C8B-B14F-4D97-AF65-F5344CB8AC3E}">
        <p14:creationId xmlns:p14="http://schemas.microsoft.com/office/powerpoint/2010/main" val="2042502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hlinkClick r:id="rId3"/>
              </a:rPr>
              <a:t>Op weg naar NT2 </a:t>
            </a:r>
            <a:r>
              <a:rPr lang="nl-NL" dirty="0" err="1">
                <a:hlinkClick r:id="rId3"/>
              </a:rPr>
              <a:t>proof</a:t>
            </a:r>
            <a:r>
              <a:rPr lang="nl-NL" dirty="0">
                <a:hlinkClick r:id="rId3"/>
              </a:rPr>
              <a:t>, het jonge kind</a:t>
            </a:r>
            <a:endParaRPr lang="nl-NL" dirty="0"/>
          </a:p>
        </p:txBody>
      </p:sp>
      <p:sp>
        <p:nvSpPr>
          <p:cNvPr id="4" name="Tijdelijke aanduiding voor dianummer 3"/>
          <p:cNvSpPr>
            <a:spLocks noGrp="1"/>
          </p:cNvSpPr>
          <p:nvPr>
            <p:ph type="sldNum" sz="quarter" idx="5"/>
          </p:nvPr>
        </p:nvSpPr>
        <p:spPr/>
        <p:txBody>
          <a:bodyPr/>
          <a:lstStyle/>
          <a:p>
            <a:fld id="{589BF35A-115C-4598-93EB-309782397104}" type="slidenum">
              <a:rPr lang="nl-NL" smtClean="0"/>
              <a:t>39</a:t>
            </a:fld>
            <a:endParaRPr lang="nl-NL"/>
          </a:p>
        </p:txBody>
      </p:sp>
    </p:spTree>
    <p:extLst>
      <p:ext uri="{BB962C8B-B14F-4D97-AF65-F5344CB8AC3E}">
        <p14:creationId xmlns:p14="http://schemas.microsoft.com/office/powerpoint/2010/main" val="1664359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a:t>Titelstijl van model bewerken</a:t>
            </a:r>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Klik om de titelstijl van het model te bewerken</a:t>
            </a:r>
          </a:p>
        </p:txBody>
      </p:sp>
      <p:sp>
        <p:nvSpPr>
          <p:cNvPr id="4" name="Date Placeholder 3"/>
          <p:cNvSpPr>
            <a:spLocks noGrp="1"/>
          </p:cNvSpPr>
          <p:nvPr>
            <p:ph type="dt" sz="half" idx="10"/>
          </p:nvPr>
        </p:nvSpPr>
        <p:spPr/>
        <p:txBody>
          <a:bodyPr/>
          <a:lstStyle/>
          <a:p>
            <a:fld id="{7D0065BE-0657-4A47-90AD-C21C55E16B19}" type="datetime4">
              <a:rPr lang="en-US" smtClean="0"/>
              <a:pPr/>
              <a:t>May 19,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‹nr.›</a:t>
            </a:fld>
            <a:endParaRPr lang="en-US"/>
          </a:p>
        </p:txBody>
      </p:sp>
    </p:spTree>
    <p:extLst>
      <p:ext uri="{BB962C8B-B14F-4D97-AF65-F5344CB8AC3E}">
        <p14:creationId xmlns:p14="http://schemas.microsoft.com/office/powerpoint/2010/main" val="378805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Titelstijl van model bewerken</a:t>
            </a:r>
          </a:p>
        </p:txBody>
      </p:sp>
      <p:sp>
        <p:nvSpPr>
          <p:cNvPr id="3" name="Vertical Text Placeholder 2"/>
          <p:cNvSpPr>
            <a:spLocks noGrp="1"/>
          </p:cNvSpPr>
          <p:nvPr>
            <p:ph type="body" orient="vert" idx="1"/>
          </p:nvPr>
        </p:nvSpPr>
        <p:spPr/>
        <p:txBody>
          <a:bodyPr vert="eaVert"/>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p>
        </p:txBody>
      </p:sp>
      <p:sp>
        <p:nvSpPr>
          <p:cNvPr id="4" name="Date Placeholder 3"/>
          <p:cNvSpPr>
            <a:spLocks noGrp="1"/>
          </p:cNvSpPr>
          <p:nvPr>
            <p:ph type="dt" sz="half" idx="10"/>
          </p:nvPr>
        </p:nvSpPr>
        <p:spPr/>
        <p:txBody>
          <a:bodyPr/>
          <a:lstStyle/>
          <a:p>
            <a:fld id="{A16C3AA4-67BE-44F7-809A-3582401494AF}" type="datetime4">
              <a:rPr lang="en-US" smtClean="0"/>
              <a:pPr/>
              <a:t>May 19,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‹nr.›</a:t>
            </a:fld>
            <a:endParaRPr lang="en-US"/>
          </a:p>
        </p:txBody>
      </p:sp>
    </p:spTree>
    <p:extLst>
      <p:ext uri="{BB962C8B-B14F-4D97-AF65-F5344CB8AC3E}">
        <p14:creationId xmlns:p14="http://schemas.microsoft.com/office/powerpoint/2010/main" val="3584016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a:t>Titelstijl van model bewerken</a:t>
            </a:r>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p>
        </p:txBody>
      </p:sp>
      <p:sp>
        <p:nvSpPr>
          <p:cNvPr id="4" name="Date Placeholder 3"/>
          <p:cNvSpPr>
            <a:spLocks noGrp="1"/>
          </p:cNvSpPr>
          <p:nvPr>
            <p:ph type="dt" sz="half" idx="10"/>
          </p:nvPr>
        </p:nvSpPr>
        <p:spPr/>
        <p:txBody>
          <a:bodyPr/>
          <a:lstStyle/>
          <a:p>
            <a:fld id="{25172EEB-1769-4776-AD69-E7C1260563EB}" type="datetime4">
              <a:rPr lang="en-US" smtClean="0"/>
              <a:pPr/>
              <a:t>May 19,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‹nr.›</a:t>
            </a:fld>
            <a:endParaRPr lang="en-US"/>
          </a:p>
        </p:txBody>
      </p:sp>
    </p:spTree>
    <p:extLst>
      <p:ext uri="{BB962C8B-B14F-4D97-AF65-F5344CB8AC3E}">
        <p14:creationId xmlns:p14="http://schemas.microsoft.com/office/powerpoint/2010/main" val="3302475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b="1">
                <a:latin typeface="Verdana" panose="020B0604030504040204" pitchFamily="34" charset="0"/>
                <a:ea typeface="Verdana" panose="020B0604030504040204" pitchFamily="34" charset="0"/>
              </a:defRPr>
            </a:lvl1pPr>
          </a:lstStyle>
          <a:p>
            <a:r>
              <a:rPr lang="en-US" err="1"/>
              <a:t>Titelstijl</a:t>
            </a:r>
            <a:r>
              <a:rPr lang="en-US"/>
              <a:t> van model </a:t>
            </a:r>
            <a:r>
              <a:rPr lang="en-US" err="1"/>
              <a:t>bewerken</a:t>
            </a:r>
            <a:endParaRPr lang="en-US"/>
          </a:p>
        </p:txBody>
      </p:sp>
      <p:sp>
        <p:nvSpPr>
          <p:cNvPr id="3" name="Content Placeholder 2"/>
          <p:cNvSpPr>
            <a:spLocks noGrp="1"/>
          </p:cNvSpPr>
          <p:nvPr>
            <p:ph idx="1"/>
          </p:nvPr>
        </p:nvSpPr>
        <p:spPr/>
        <p:txBody>
          <a:bodyPr/>
          <a:lstStyle>
            <a:lvl1pPr>
              <a:defRPr>
                <a:latin typeface="Verdana" panose="020B0604030504040204" pitchFamily="34" charset="0"/>
                <a:ea typeface="Verdana" panose="020B0604030504040204" pitchFamily="34" charset="0"/>
              </a:defRPr>
            </a:lvl1pPr>
            <a:lvl2pPr>
              <a:defRPr>
                <a:latin typeface="Verdana" panose="020B0604030504040204" pitchFamily="34" charset="0"/>
                <a:ea typeface="Verdana" panose="020B0604030504040204" pitchFamily="34" charset="0"/>
              </a:defRPr>
            </a:lvl2pPr>
            <a:lvl3pPr>
              <a:defRPr>
                <a:latin typeface="Verdana" panose="020B0604030504040204" pitchFamily="34" charset="0"/>
                <a:ea typeface="Verdana" panose="020B0604030504040204" pitchFamily="34" charset="0"/>
              </a:defRPr>
            </a:lvl3pPr>
            <a:lvl4pPr>
              <a:defRPr>
                <a:latin typeface="Verdana" panose="020B0604030504040204" pitchFamily="34" charset="0"/>
                <a:ea typeface="Verdana" panose="020B0604030504040204" pitchFamily="34" charset="0"/>
              </a:defRPr>
            </a:lvl4pPr>
            <a:lvl5pPr>
              <a:defRPr>
                <a:latin typeface="Verdana" panose="020B0604030504040204" pitchFamily="34" charset="0"/>
                <a:ea typeface="Verdana" panose="020B0604030504040204" pitchFamily="34" charset="0"/>
              </a:defRPr>
            </a:lvl5pPr>
          </a:lstStyle>
          <a:p>
            <a:pPr lvl="0"/>
            <a:r>
              <a:rPr lang="en-US" err="1"/>
              <a:t>Klik</a:t>
            </a:r>
            <a:r>
              <a:rPr lang="en-US"/>
              <a:t> om de </a:t>
            </a:r>
            <a:r>
              <a:rPr lang="en-US" err="1"/>
              <a:t>tekststijl</a:t>
            </a:r>
            <a:r>
              <a:rPr lang="en-US"/>
              <a:t> van het model </a:t>
            </a:r>
            <a:r>
              <a:rPr lang="en-US" err="1"/>
              <a:t>te</a:t>
            </a:r>
            <a:r>
              <a:rPr lang="en-US"/>
              <a:t> </a:t>
            </a:r>
            <a:r>
              <a:rPr lang="en-US" err="1"/>
              <a:t>bewerken</a:t>
            </a:r>
            <a:endParaRPr lang="en-US"/>
          </a:p>
          <a:p>
            <a:pPr lvl="1"/>
            <a:r>
              <a:rPr lang="en-US"/>
              <a:t>Tweede </a:t>
            </a:r>
            <a:r>
              <a:rPr lang="en-US" err="1"/>
              <a:t>niveau</a:t>
            </a:r>
            <a:endParaRPr lang="en-US"/>
          </a:p>
          <a:p>
            <a:pPr lvl="2"/>
            <a:r>
              <a:rPr lang="en-US" err="1"/>
              <a:t>Derde</a:t>
            </a:r>
            <a:r>
              <a:rPr lang="en-US"/>
              <a:t> </a:t>
            </a:r>
            <a:r>
              <a:rPr lang="en-US" err="1"/>
              <a:t>niveau</a:t>
            </a:r>
            <a:endParaRPr lang="en-US"/>
          </a:p>
          <a:p>
            <a:pPr lvl="3"/>
            <a:r>
              <a:rPr lang="en-US" err="1"/>
              <a:t>Vierde</a:t>
            </a:r>
            <a:r>
              <a:rPr lang="en-US"/>
              <a:t> </a:t>
            </a:r>
            <a:r>
              <a:rPr lang="en-US" err="1"/>
              <a:t>niveau</a:t>
            </a:r>
            <a:endParaRPr lang="en-US"/>
          </a:p>
          <a:p>
            <a:pPr lvl="4"/>
            <a:r>
              <a:rPr lang="en-US" err="1"/>
              <a:t>Vijfde</a:t>
            </a:r>
            <a:r>
              <a:rPr lang="en-US"/>
              <a:t> </a:t>
            </a:r>
            <a:r>
              <a:rPr lang="en-US" err="1"/>
              <a:t>niveau</a:t>
            </a:r>
            <a:endParaRPr lang="en-US"/>
          </a:p>
        </p:txBody>
      </p:sp>
      <p:sp>
        <p:nvSpPr>
          <p:cNvPr id="4" name="Date Placeholder 3"/>
          <p:cNvSpPr>
            <a:spLocks noGrp="1"/>
          </p:cNvSpPr>
          <p:nvPr>
            <p:ph type="dt" sz="half" idx="10"/>
          </p:nvPr>
        </p:nvSpPr>
        <p:spPr/>
        <p:txBody>
          <a:bodyPr/>
          <a:lstStyle/>
          <a:p>
            <a:fld id="{D47BB8AF-C16A-4836-A92D-61834B5F0BA5}" type="datetime4">
              <a:rPr lang="en-US" smtClean="0"/>
              <a:pPr/>
              <a:t>May 19,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‹nr.›</a:t>
            </a:fld>
            <a:endParaRPr lang="en-US"/>
          </a:p>
        </p:txBody>
      </p:sp>
    </p:spTree>
    <p:extLst>
      <p:ext uri="{BB962C8B-B14F-4D97-AF65-F5344CB8AC3E}">
        <p14:creationId xmlns:p14="http://schemas.microsoft.com/office/powerpoint/2010/main" val="4274462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Titelstijl van model bewerken</a:t>
            </a:r>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Klik om de tekststijl van het model te bewerken</a:t>
            </a:r>
          </a:p>
        </p:txBody>
      </p:sp>
      <p:sp>
        <p:nvSpPr>
          <p:cNvPr id="4" name="Date Placeholder 3"/>
          <p:cNvSpPr>
            <a:spLocks noGrp="1"/>
          </p:cNvSpPr>
          <p:nvPr>
            <p:ph type="dt" sz="half" idx="10"/>
          </p:nvPr>
        </p:nvSpPr>
        <p:spPr/>
        <p:txBody>
          <a:bodyPr/>
          <a:lstStyle/>
          <a:p>
            <a:fld id="{647D2193-4505-4A75-99BB-880C6989A757}" type="datetime4">
              <a:rPr lang="en-US" smtClean="0"/>
              <a:pPr/>
              <a:t>May 19,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‹nr.›</a:t>
            </a:fld>
            <a:endParaRPr lang="en-US"/>
          </a:p>
        </p:txBody>
      </p:sp>
    </p:spTree>
    <p:extLst>
      <p:ext uri="{BB962C8B-B14F-4D97-AF65-F5344CB8AC3E}">
        <p14:creationId xmlns:p14="http://schemas.microsoft.com/office/powerpoint/2010/main" val="2611004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p>
        </p:txBody>
      </p:sp>
      <p:sp>
        <p:nvSpPr>
          <p:cNvPr id="5" name="Date Placeholder 4"/>
          <p:cNvSpPr>
            <a:spLocks noGrp="1"/>
          </p:cNvSpPr>
          <p:nvPr>
            <p:ph type="dt" sz="half" idx="10"/>
          </p:nvPr>
        </p:nvSpPr>
        <p:spPr/>
        <p:txBody>
          <a:bodyPr/>
          <a:lstStyle/>
          <a:p>
            <a:fld id="{113A18F4-33C3-445B-924C-31108C51719C}" type="datetime4">
              <a:rPr lang="en-US" smtClean="0"/>
              <a:pPr/>
              <a:t>May 19,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‹nr.›</a:t>
            </a:fld>
            <a:endParaRPr lang="en-US"/>
          </a:p>
        </p:txBody>
      </p:sp>
      <p:sp>
        <p:nvSpPr>
          <p:cNvPr id="8" name="Title 7"/>
          <p:cNvSpPr>
            <a:spLocks noGrp="1"/>
          </p:cNvSpPr>
          <p:nvPr>
            <p:ph type="title"/>
          </p:nvPr>
        </p:nvSpPr>
        <p:spPr/>
        <p:txBody>
          <a:bodyPr/>
          <a:lstStyle/>
          <a:p>
            <a:r>
              <a:rPr lang="en-US"/>
              <a:t>Titelstijl van model bewerken</a:t>
            </a:r>
          </a:p>
        </p:txBody>
      </p:sp>
    </p:spTree>
    <p:extLst>
      <p:ext uri="{BB962C8B-B14F-4D97-AF65-F5344CB8AC3E}">
        <p14:creationId xmlns:p14="http://schemas.microsoft.com/office/powerpoint/2010/main" val="3626284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Titelstijl van model bewerken</a:t>
            </a:r>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a:t>Klik om de tekststijl van het model te bewerken</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a:t>Klik om de tekststijl van het model te bewerken</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p>
        </p:txBody>
      </p:sp>
      <p:sp>
        <p:nvSpPr>
          <p:cNvPr id="7" name="Date Placeholder 6"/>
          <p:cNvSpPr>
            <a:spLocks noGrp="1"/>
          </p:cNvSpPr>
          <p:nvPr>
            <p:ph type="dt" sz="half" idx="10"/>
          </p:nvPr>
        </p:nvSpPr>
        <p:spPr/>
        <p:txBody>
          <a:bodyPr/>
          <a:lstStyle/>
          <a:p>
            <a:fld id="{3AF7543A-E259-478F-9E0D-57BA40E442B7}" type="datetime4">
              <a:rPr lang="en-US" smtClean="0"/>
              <a:pPr/>
              <a:t>May 19, 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54ED01-E2A0-4C1E-8E21-014B99041579}" type="slidenum">
              <a:rPr lang="en-US" smtClean="0"/>
              <a:pPr/>
              <a:t>‹nr.›</a:t>
            </a:fld>
            <a:endParaRPr lang="en-US"/>
          </a:p>
        </p:txBody>
      </p:sp>
    </p:spTree>
    <p:extLst>
      <p:ext uri="{BB962C8B-B14F-4D97-AF65-F5344CB8AC3E}">
        <p14:creationId xmlns:p14="http://schemas.microsoft.com/office/powerpoint/2010/main" val="529534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Titelstijl van model bewerken</a:t>
            </a:r>
          </a:p>
        </p:txBody>
      </p:sp>
      <p:sp>
        <p:nvSpPr>
          <p:cNvPr id="3" name="Date Placeholder 2"/>
          <p:cNvSpPr>
            <a:spLocks noGrp="1"/>
          </p:cNvSpPr>
          <p:nvPr>
            <p:ph type="dt" sz="half" idx="10"/>
          </p:nvPr>
        </p:nvSpPr>
        <p:spPr/>
        <p:txBody>
          <a:bodyPr/>
          <a:lstStyle/>
          <a:p>
            <a:fld id="{1EFB012D-77A1-44B0-BB26-329BA1EE55C9}" type="datetime4">
              <a:rPr lang="en-US" smtClean="0"/>
              <a:pPr/>
              <a:t>May 19, 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54ED01-E2A0-4C1E-8E21-014B99041579}" type="slidenum">
              <a:rPr lang="en-US" smtClean="0"/>
              <a:pPr/>
              <a:t>‹nr.›</a:t>
            </a:fld>
            <a:endParaRPr lang="en-US"/>
          </a:p>
        </p:txBody>
      </p:sp>
    </p:spTree>
    <p:extLst>
      <p:ext uri="{BB962C8B-B14F-4D97-AF65-F5344CB8AC3E}">
        <p14:creationId xmlns:p14="http://schemas.microsoft.com/office/powerpoint/2010/main" val="2947371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B7499E-3031-413E-B01E-B94970708CAA}" type="datetime4">
              <a:rPr lang="en-US" smtClean="0"/>
              <a:pPr/>
              <a:t>May 19, 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54ED01-E2A0-4C1E-8E21-014B99041579}" type="slidenum">
              <a:rPr lang="en-US" smtClean="0"/>
              <a:pPr/>
              <a:t>‹nr.›</a:t>
            </a:fld>
            <a:endParaRPr lang="en-US"/>
          </a:p>
        </p:txBody>
      </p:sp>
    </p:spTree>
    <p:extLst>
      <p:ext uri="{BB962C8B-B14F-4D97-AF65-F5344CB8AC3E}">
        <p14:creationId xmlns:p14="http://schemas.microsoft.com/office/powerpoint/2010/main" val="1025553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Titelstijl van model bewerken</a:t>
            </a:r>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a:t>Klik om de tekststijl van het model te bewerken</a:t>
            </a:r>
          </a:p>
        </p:txBody>
      </p:sp>
      <p:sp>
        <p:nvSpPr>
          <p:cNvPr id="5" name="Date Placeholder 4"/>
          <p:cNvSpPr>
            <a:spLocks noGrp="1"/>
          </p:cNvSpPr>
          <p:nvPr>
            <p:ph type="dt" sz="half" idx="10"/>
          </p:nvPr>
        </p:nvSpPr>
        <p:spPr/>
        <p:txBody>
          <a:bodyPr/>
          <a:lstStyle/>
          <a:p>
            <a:fld id="{DC7EAB0C-2220-4D0E-A0DD-DB7FA0F742F4}" type="datetime4">
              <a:rPr lang="en-US" smtClean="0"/>
              <a:pPr/>
              <a:t>May 19, 2025</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solidFill>
                <a:srgbClr val="434342"/>
              </a:solidFill>
            </a:endParaRP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2754ED01-E2A0-4C1E-8E21-014B99041579}" type="slidenum">
              <a:rPr lang="en-US" smtClean="0">
                <a:solidFill>
                  <a:srgbClr val="434342"/>
                </a:solidFill>
              </a:rPr>
              <a:pPr/>
              <a:t>‹nr.›</a:t>
            </a:fld>
            <a:endParaRPr lang="en-US">
              <a:solidFill>
                <a:srgbClr val="434342"/>
              </a:solidFill>
            </a:endParaRPr>
          </a:p>
        </p:txBody>
      </p:sp>
    </p:spTree>
    <p:extLst>
      <p:ext uri="{BB962C8B-B14F-4D97-AF65-F5344CB8AC3E}">
        <p14:creationId xmlns:p14="http://schemas.microsoft.com/office/powerpoint/2010/main" val="1555863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a:t>Sleep de afbeelding naar de tijdelijke aanduiding of klik op het pictogram als u een afbeelding wilt toevoegen</a:t>
            </a:r>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a:t>Titelstijl van model bewerken</a:t>
            </a:r>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Klik om de tekststijl van het model te bewerken</a:t>
            </a:r>
          </a:p>
        </p:txBody>
      </p:sp>
      <p:sp>
        <p:nvSpPr>
          <p:cNvPr id="5" name="Date Placeholder 4"/>
          <p:cNvSpPr>
            <a:spLocks noGrp="1"/>
          </p:cNvSpPr>
          <p:nvPr>
            <p:ph type="dt" sz="half" idx="10"/>
          </p:nvPr>
        </p:nvSpPr>
        <p:spPr/>
        <p:txBody>
          <a:bodyPr/>
          <a:lstStyle/>
          <a:p>
            <a:fld id="{E3416D63-31BF-4B94-B6C5-E20B2C63F515}" type="datetime4">
              <a:rPr lang="en-US" smtClean="0"/>
              <a:pPr/>
              <a:t>May 19,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‹nr.›</a:t>
            </a:fld>
            <a:endParaRPr lang="en-US"/>
          </a:p>
        </p:txBody>
      </p:sp>
    </p:spTree>
    <p:extLst>
      <p:ext uri="{BB962C8B-B14F-4D97-AF65-F5344CB8AC3E}">
        <p14:creationId xmlns:p14="http://schemas.microsoft.com/office/powerpoint/2010/main" val="151508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949279"/>
            <a:ext cx="3574257" cy="908721"/>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Freeform 7"/>
          <p:cNvSpPr/>
          <p:nvPr/>
        </p:nvSpPr>
        <p:spPr>
          <a:xfrm>
            <a:off x="-2380" y="5949611"/>
            <a:ext cx="9146380" cy="908390"/>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a:t>Titelstijl van model bewerken</a:t>
            </a:r>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p>
        </p:txBody>
      </p:sp>
      <p:sp>
        <p:nvSpPr>
          <p:cNvPr id="4" name="Date Placeholder 3"/>
          <p:cNvSpPr>
            <a:spLocks noGrp="1"/>
          </p:cNvSpPr>
          <p:nvPr>
            <p:ph type="dt" sz="half" idx="2"/>
          </p:nvPr>
        </p:nvSpPr>
        <p:spPr>
          <a:xfrm rot="19140000">
            <a:off x="233978" y="5958203"/>
            <a:ext cx="2176271" cy="101145"/>
          </a:xfrm>
          <a:prstGeom prst="rect">
            <a:avLst/>
          </a:prstGeom>
        </p:spPr>
        <p:txBody>
          <a:bodyPr vert="horz" lIns="91440" tIns="45720" rIns="91440" bIns="45720" rtlCol="0" anchor="ctr"/>
          <a:lstStyle>
            <a:lvl1pPr algn="l">
              <a:defRPr sz="1200">
                <a:solidFill>
                  <a:srgbClr val="FFFFFF"/>
                </a:solidFill>
              </a:defRPr>
            </a:lvl1pPr>
          </a:lstStyle>
          <a:p>
            <a:fld id="{62B1B13E-D5AF-485E-81A1-82A140076526}" type="datetime4">
              <a:rPr lang="en-US" smtClean="0"/>
              <a:pPr/>
              <a:t>May 19, 2025</a:t>
            </a:fld>
            <a:endParaRPr lang="en-US"/>
          </a:p>
        </p:txBody>
      </p:sp>
      <p:sp>
        <p:nvSpPr>
          <p:cNvPr id="5" name="Footer Placeholder 4"/>
          <p:cNvSpPr>
            <a:spLocks noGrp="1"/>
          </p:cNvSpPr>
          <p:nvPr>
            <p:ph type="ftr" sz="quarter" idx="3"/>
          </p:nvPr>
        </p:nvSpPr>
        <p:spPr>
          <a:xfrm>
            <a:off x="3517514" y="6421516"/>
            <a:ext cx="4724400" cy="137925"/>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8401038" y="6420880"/>
            <a:ext cx="502920" cy="252862"/>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2754ED01-E2A0-4C1E-8E21-014B99041579}" type="slidenum">
              <a:rPr lang="en-US" smtClean="0"/>
              <a:pPr/>
              <a:t>‹nr.›</a:t>
            </a:fld>
            <a:endParaRPr lang="en-US"/>
          </a:p>
        </p:txBody>
      </p:sp>
    </p:spTree>
    <p:extLst>
      <p:ext uri="{BB962C8B-B14F-4D97-AF65-F5344CB8AC3E}">
        <p14:creationId xmlns:p14="http://schemas.microsoft.com/office/powerpoint/2010/main" val="3491597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hyperlink" Target="https://www.sclera.be/nl/picto/overview" TargetMode="Externa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hyperlink" Target="http://www.hetabc.nl/professionals/meertalig/"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lowan.nl/po/leerlijnen/kleuters/" TargetMode="External"/><Relationship Id="rId1" Type="http://schemas.openxmlformats.org/officeDocument/2006/relationships/slideLayout" Target="../slideLayouts/slideLayout2.xml"/><Relationship Id="rId6" Type="http://schemas.openxmlformats.org/officeDocument/2006/relationships/hyperlink" Target="https://www.lowan.nl/po/leerlijnen/kleuters/kleuters-ontwikkellijn-woordenschat/"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taalcentrumalmere.nl/taalexpertise-expertisedeling" TargetMode="External"/><Relationship Id="rId2" Type="http://schemas.openxmlformats.org/officeDocument/2006/relationships/hyperlink" Target="mailto:expertise@taalcentrumalmere.nl" TargetMode="Externa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fkDyhE1PCfA&amp;t=70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lowan.nl/wp-content/uploads/2020/03/klankonderwijs.pdf" TargetMode="External"/><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XlhnAzh0wTY"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hyperlink" Target="https://www.klasse.be/132595/hoe-werk-je-aan-rijke-taal-in-de-kleuterklas/" TargetMode="External"/><Relationship Id="rId13" Type="http://schemas.openxmlformats.org/officeDocument/2006/relationships/hyperlink" Target="https://www.augeo.nl/nl-nl/themas/trauma-en-stress/" TargetMode="External"/><Relationship Id="rId3" Type="http://schemas.openxmlformats.org/officeDocument/2006/relationships/hyperlink" Target="https://www.lowan.nl/po/leerlijnen/kleuters/" TargetMode="External"/><Relationship Id="rId7" Type="http://schemas.openxmlformats.org/officeDocument/2006/relationships/hyperlink" Target="https://www.lowan.nl/wp-content/uploads/2020/03/klankonderwijs.pdf" TargetMode="External"/><Relationship Id="rId12" Type="http://schemas.openxmlformats.org/officeDocument/2006/relationships/hyperlink" Target="https://babadada.com/topic/school/nlda/kur" TargetMode="External"/><Relationship Id="rId2" Type="http://schemas.openxmlformats.org/officeDocument/2006/relationships/hyperlink" Target="https://www.lowan.nl/" TargetMode="External"/><Relationship Id="rId16" Type="http://schemas.openxmlformats.org/officeDocument/2006/relationships/hyperlink" Target="https://www.jeugdbibliotheek.nl/digitaal-aanbod-lezen/de-voorleeshoek.html" TargetMode="External"/><Relationship Id="rId1" Type="http://schemas.openxmlformats.org/officeDocument/2006/relationships/slideLayout" Target="../slideLayouts/slideLayout2.xml"/><Relationship Id="rId6" Type="http://schemas.openxmlformats.org/officeDocument/2006/relationships/hyperlink" Target="https://mobilecms.blob.core.windows.net/appfiles/app_3595/File/Aandachtspunten_bij_een_intakegesprek.pdf" TargetMode="External"/><Relationship Id="rId11" Type="http://schemas.openxmlformats.org/officeDocument/2006/relationships/hyperlink" Target="http://www.hetabc.nl/professionals/meertalig/" TargetMode="External"/><Relationship Id="rId5" Type="http://schemas.openxmlformats.org/officeDocument/2006/relationships/hyperlink" Target="https://taalschoolutrecht.nl/startpakket-nieuwkomers/startpakket-voor-nieuwkomers-in-de-onderbouw/" TargetMode="External"/><Relationship Id="rId15" Type="http://schemas.openxmlformats.org/officeDocument/2006/relationships/hyperlink" Target="https://prentenboekeninalletalen.nl/" TargetMode="External"/><Relationship Id="rId10" Type="http://schemas.openxmlformats.org/officeDocument/2006/relationships/hyperlink" Target="https://www.sclera.be/nl/picto/overview" TargetMode="External"/><Relationship Id="rId4" Type="http://schemas.openxmlformats.org/officeDocument/2006/relationships/hyperlink" Target="https://www.lowan.nl/po/nieuws/boeken-nieuwkomers-school/" TargetMode="External"/><Relationship Id="rId9" Type="http://schemas.openxmlformats.org/officeDocument/2006/relationships/hyperlink" Target="https://www.uitgeverijpica.nl/titels/sterker-in-taal-door-spel-pica#:~:text=In%20dit%20boek%20vind%20je%20onder%20meer%20tips,het%20uitdagen%20op%20een%20complex%20taaldenkniveau%20en%20meer." TargetMode="External"/><Relationship Id="rId14" Type="http://schemas.openxmlformats.org/officeDocument/2006/relationships/hyperlink" Target="https://meertaligheid.be/materiaal/videoroute-meertaligheid" TargetMode="External"/></Relationships>
</file>

<file path=ppt/slides/_rels/slide58.xml.rels><?xml version="1.0" encoding="UTF-8" standalone="yes"?>
<Relationships xmlns="http://schemas.openxmlformats.org/package/2006/relationships"><Relationship Id="rId8" Type="http://schemas.openxmlformats.org/officeDocument/2006/relationships/hyperlink" Target="https://www.nt2.nl/nl/571-74_Welke-aspecten-van-de-Nederlandse-uitspraak-zijn-lastig-en-waarom" TargetMode="External"/><Relationship Id="rId3" Type="http://schemas.openxmlformats.org/officeDocument/2006/relationships/hyperlink" Target="https://tsmozaiek.wixsite.com/nieuwkomers/klanklessen" TargetMode="External"/><Relationship Id="rId7" Type="http://schemas.openxmlformats.org/officeDocument/2006/relationships/hyperlink" Target="https://www.lowan.nl/po/presentaties/klankonderwijs-aanbod-en-uitspraak-nederlandse-klanken/" TargetMode="External"/><Relationship Id="rId2" Type="http://schemas.openxmlformats.org/officeDocument/2006/relationships/hyperlink" Target="https://www.lowan.nl/wp-content/uploads/2020/03/klankonderwijs.pdf" TargetMode="External"/><Relationship Id="rId1" Type="http://schemas.openxmlformats.org/officeDocument/2006/relationships/slideLayout" Target="../slideLayouts/slideLayout2.xml"/><Relationship Id="rId6" Type="http://schemas.openxmlformats.org/officeDocument/2006/relationships/hyperlink" Target="https://mediatheek.steunpuntvluchtelingendebilt.nl/category/uitspraak/" TargetMode="External"/><Relationship Id="rId5" Type="http://schemas.openxmlformats.org/officeDocument/2006/relationships/hyperlink" Target="https://meertaligheidentaalstoornissenvu.weebly.com/" TargetMode="External"/><Relationship Id="rId10" Type="http://schemas.openxmlformats.org/officeDocument/2006/relationships/image" Target="../media/image85.png"/><Relationship Id="rId4" Type="http://schemas.openxmlformats.org/officeDocument/2006/relationships/hyperlink" Target="http://www.moedint2.nl/" TargetMode="External"/><Relationship Id="rId9" Type="http://schemas.openxmlformats.org/officeDocument/2006/relationships/hyperlink" Target="https://www.youtube.com/watch?v=9ubtGsIbnyU"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DSzz7R66h8o"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hyperlink" Target="https://www.youtube.com/watch?v=NJHyXa9Sv2M" TargetMode="Externa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youtube.com/watch?v=-F-_YBgu2bM&amp;t=10s" TargetMode="External"/><Relationship Id="rId1" Type="http://schemas.openxmlformats.org/officeDocument/2006/relationships/slideLayout" Target="../slideLayouts/slideLayout2.xml"/><Relationship Id="rId4" Type="http://schemas.openxmlformats.org/officeDocument/2006/relationships/hyperlink" Target="https://www.lowan.nl/po/leerlijnen/kleuter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el 2"/>
          <p:cNvSpPr>
            <a:spLocks noGrp="1"/>
          </p:cNvSpPr>
          <p:nvPr>
            <p:ph type="subTitle" idx="1"/>
          </p:nvPr>
        </p:nvSpPr>
        <p:spPr>
          <a:xfrm rot="19140000">
            <a:off x="1069019" y="2184872"/>
            <a:ext cx="7031054" cy="870821"/>
          </a:xfrm>
        </p:spPr>
        <p:txBody>
          <a:bodyPr vert="horz" lIns="91440" tIns="9144" rIns="91440" bIns="45720" rtlCol="0" anchor="t">
            <a:normAutofit/>
          </a:bodyPr>
          <a:lstStyle/>
          <a:p>
            <a:pPr algn="ctr"/>
            <a:r>
              <a:rPr lang="nl-NL" sz="2600">
                <a:solidFill>
                  <a:srgbClr val="002060"/>
                </a:solidFill>
                <a:latin typeface="Verdana"/>
                <a:ea typeface="Verdana"/>
                <a:cs typeface="Verdana"/>
              </a:rPr>
              <a:t>Een nieuwkomer in groep 1</a:t>
            </a:r>
          </a:p>
        </p:txBody>
      </p:sp>
      <p:pic>
        <p:nvPicPr>
          <p:cNvPr id="5" name="Afbeelding 4" descr="taalcentrum-logo-1-blauworanje.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14849" y="1269270"/>
            <a:ext cx="1961846" cy="1961846"/>
          </a:xfrm>
          <a:prstGeom prst="rect">
            <a:avLst/>
          </a:prstGeom>
        </p:spPr>
      </p:pic>
    </p:spTree>
    <p:extLst>
      <p:ext uri="{BB962C8B-B14F-4D97-AF65-F5344CB8AC3E}">
        <p14:creationId xmlns:p14="http://schemas.microsoft.com/office/powerpoint/2010/main" val="4157530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CB305-EC6D-DF16-E5B3-078FD5A6B6A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E386880-1C8D-86EE-059E-5D2A8EEA2CF6}"/>
              </a:ext>
            </a:extLst>
          </p:cNvPr>
          <p:cNvSpPr>
            <a:spLocks noGrp="1"/>
          </p:cNvSpPr>
          <p:nvPr>
            <p:ph type="title"/>
          </p:nvPr>
        </p:nvSpPr>
        <p:spPr>
          <a:xfrm>
            <a:off x="107504" y="2502975"/>
            <a:ext cx="8928992" cy="548640"/>
          </a:xfrm>
        </p:spPr>
        <p:txBody>
          <a:bodyPr/>
          <a:lstStyle/>
          <a:p>
            <a:pPr algn="ctr"/>
            <a:r>
              <a:rPr lang="nl-NL" sz="3200" b="1">
                <a:solidFill>
                  <a:schemeClr val="accent6">
                    <a:lumMod val="50000"/>
                  </a:schemeClr>
                </a:solidFill>
              </a:rPr>
              <a:t>De </a:t>
            </a:r>
            <a:r>
              <a:rPr lang="nl-NL" sz="3200" b="1">
                <a:solidFill>
                  <a:schemeClr val="accent2"/>
                </a:solidFill>
              </a:rPr>
              <a:t>basis:</a:t>
            </a:r>
            <a:br>
              <a:rPr lang="nl-NL" sz="3200" b="1">
                <a:solidFill>
                  <a:schemeClr val="accent2"/>
                </a:solidFill>
              </a:rPr>
            </a:br>
            <a:r>
              <a:rPr lang="nl-NL" sz="3200" b="1">
                <a:solidFill>
                  <a:srgbClr val="00B0F0"/>
                </a:solidFill>
              </a:rPr>
              <a:t>veiligheid</a:t>
            </a:r>
            <a:br>
              <a:rPr lang="nl-NL" sz="3200" b="1">
                <a:solidFill>
                  <a:schemeClr val="accent2"/>
                </a:solidFill>
              </a:rPr>
            </a:br>
            <a:endParaRPr lang="nl-NL" sz="2400" b="1">
              <a:solidFill>
                <a:schemeClr val="accent2"/>
              </a:solidFill>
            </a:endParaRPr>
          </a:p>
        </p:txBody>
      </p:sp>
    </p:spTree>
    <p:extLst>
      <p:ext uri="{BB962C8B-B14F-4D97-AF65-F5344CB8AC3E}">
        <p14:creationId xmlns:p14="http://schemas.microsoft.com/office/powerpoint/2010/main" val="3174143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31C30-C9C1-B758-3C32-F5A47D51FA2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F0E0647-6D66-BBB1-E973-DB57626F0AD8}"/>
              </a:ext>
            </a:extLst>
          </p:cNvPr>
          <p:cNvSpPr>
            <a:spLocks noGrp="1"/>
          </p:cNvSpPr>
          <p:nvPr>
            <p:ph type="title"/>
          </p:nvPr>
        </p:nvSpPr>
        <p:spPr/>
        <p:txBody>
          <a:bodyPr/>
          <a:lstStyle/>
          <a:p>
            <a:r>
              <a:rPr lang="nl-NL">
                <a:solidFill>
                  <a:srgbClr val="04516D"/>
                </a:solidFill>
              </a:rPr>
              <a:t>basisvoorwaarden</a:t>
            </a:r>
            <a:endParaRPr lang="nl-NL" b="1">
              <a:solidFill>
                <a:schemeClr val="accent6"/>
              </a:solidFill>
            </a:endParaRPr>
          </a:p>
        </p:txBody>
      </p:sp>
      <p:sp>
        <p:nvSpPr>
          <p:cNvPr id="5" name="Tijdelijke aanduiding voor inhoud 4">
            <a:extLst>
              <a:ext uri="{FF2B5EF4-FFF2-40B4-BE49-F238E27FC236}">
                <a16:creationId xmlns:a16="http://schemas.microsoft.com/office/drawing/2014/main" id="{051BFD8D-C1B9-EE9F-E995-9BA88C5DBA24}"/>
              </a:ext>
            </a:extLst>
          </p:cNvPr>
          <p:cNvSpPr>
            <a:spLocks noGrp="1"/>
          </p:cNvSpPr>
          <p:nvPr>
            <p:ph idx="1"/>
          </p:nvPr>
        </p:nvSpPr>
        <p:spPr>
          <a:xfrm>
            <a:off x="822960" y="1103228"/>
            <a:ext cx="7520940" cy="3960440"/>
          </a:xfrm>
        </p:spPr>
        <p:txBody>
          <a:bodyPr>
            <a:normAutofit/>
          </a:bodyPr>
          <a:lstStyle/>
          <a:p>
            <a:pPr marL="0" indent="0"/>
            <a:r>
              <a:rPr lang="nl-NL" b="0" dirty="0">
                <a:solidFill>
                  <a:srgbClr val="002060"/>
                </a:solidFill>
              </a:rPr>
              <a:t>Bied veiligheid en voorspelbaarheid door:</a:t>
            </a:r>
          </a:p>
          <a:p>
            <a:pPr marL="285750" indent="-285750">
              <a:buFont typeface="Arial" panose="020B0604020202020204" pitchFamily="34" charset="0"/>
              <a:buChar char="•"/>
            </a:pPr>
            <a:r>
              <a:rPr lang="nl-NL" b="0" dirty="0">
                <a:solidFill>
                  <a:srgbClr val="002060"/>
                </a:solidFill>
              </a:rPr>
              <a:t>Pictogrammen (bijv. </a:t>
            </a:r>
            <a:r>
              <a:rPr lang="nl-NL" b="0" dirty="0">
                <a:solidFill>
                  <a:srgbClr val="002060"/>
                </a:solidFill>
                <a:hlinkClick r:id="rId2">
                  <a:extLst>
                    <a:ext uri="{A12FA001-AC4F-418D-AE19-62706E023703}">
                      <ahyp:hlinkClr xmlns:ahyp="http://schemas.microsoft.com/office/drawing/2018/hyperlinkcolor" val="tx"/>
                    </a:ext>
                  </a:extLst>
                </a:hlinkClick>
              </a:rPr>
              <a:t>Sclera </a:t>
            </a:r>
            <a:r>
              <a:rPr lang="nl-NL" b="0" dirty="0" err="1">
                <a:solidFill>
                  <a:srgbClr val="002060"/>
                </a:solidFill>
                <a:hlinkClick r:id="rId2">
                  <a:extLst>
                    <a:ext uri="{A12FA001-AC4F-418D-AE19-62706E023703}">
                      <ahyp:hlinkClr xmlns:ahyp="http://schemas.microsoft.com/office/drawing/2018/hyperlinkcolor" val="tx"/>
                    </a:ext>
                  </a:extLst>
                </a:hlinkClick>
              </a:rPr>
              <a:t>picto’s</a:t>
            </a:r>
            <a:r>
              <a:rPr lang="nl-NL" b="0" dirty="0">
                <a:solidFill>
                  <a:srgbClr val="002060"/>
                </a:solidFill>
              </a:rPr>
              <a:t>)</a:t>
            </a:r>
          </a:p>
          <a:p>
            <a:pPr marL="285750" indent="-285750">
              <a:buFont typeface="Arial" panose="020B0604020202020204" pitchFamily="34" charset="0"/>
              <a:buChar char="•"/>
            </a:pPr>
            <a:r>
              <a:rPr lang="nl-NL" b="0" dirty="0">
                <a:solidFill>
                  <a:srgbClr val="002060"/>
                </a:solidFill>
              </a:rPr>
              <a:t>Visualiseer regels en routines </a:t>
            </a:r>
          </a:p>
          <a:p>
            <a:pPr marL="285750" indent="-285750">
              <a:buFont typeface="Arial" panose="020B0604020202020204" pitchFamily="34" charset="0"/>
              <a:buChar char="•"/>
            </a:pPr>
            <a:r>
              <a:rPr lang="nl-NL" b="0" dirty="0">
                <a:solidFill>
                  <a:srgbClr val="002060"/>
                </a:solidFill>
              </a:rPr>
              <a:t>Foto’s en labels</a:t>
            </a:r>
          </a:p>
          <a:p>
            <a:pPr marL="285750" indent="-285750">
              <a:buFont typeface="Arial" panose="020B0604020202020204" pitchFamily="34" charset="0"/>
              <a:buChar char="•"/>
            </a:pPr>
            <a:r>
              <a:rPr lang="nl-NL" b="0" dirty="0">
                <a:solidFill>
                  <a:srgbClr val="002060"/>
                </a:solidFill>
              </a:rPr>
              <a:t>Dagritmeboek</a:t>
            </a:r>
          </a:p>
          <a:p>
            <a:pPr marL="285750" indent="-285750">
              <a:buFont typeface="Arial" panose="020B0604020202020204" pitchFamily="34" charset="0"/>
              <a:buChar char="•"/>
            </a:pPr>
            <a:r>
              <a:rPr lang="nl-NL" b="0" dirty="0">
                <a:solidFill>
                  <a:srgbClr val="002060"/>
                </a:solidFill>
              </a:rPr>
              <a:t>Vaste structuren en rituelen</a:t>
            </a:r>
          </a:p>
          <a:p>
            <a:pPr marL="285750" indent="-285750">
              <a:buFont typeface="Arial" panose="020B0604020202020204" pitchFamily="34" charset="0"/>
              <a:buChar char="•"/>
            </a:pPr>
            <a:r>
              <a:rPr lang="nl-NL" b="0" dirty="0">
                <a:solidFill>
                  <a:srgbClr val="002060"/>
                </a:solidFill>
              </a:rPr>
              <a:t>Ondersteunende gebaren</a:t>
            </a:r>
          </a:p>
          <a:p>
            <a:pPr marL="285750" indent="-285750">
              <a:buFont typeface="Arial" panose="020B0604020202020204" pitchFamily="34" charset="0"/>
              <a:buChar char="•"/>
            </a:pPr>
            <a:r>
              <a:rPr lang="nl-NL" b="0" dirty="0">
                <a:solidFill>
                  <a:srgbClr val="002060"/>
                </a:solidFill>
              </a:rPr>
              <a:t>Gebruik woorden in de thuistaal</a:t>
            </a:r>
          </a:p>
          <a:p>
            <a:pPr marL="285750" indent="-285750">
              <a:buFont typeface="Arial" panose="020B0604020202020204" pitchFamily="34" charset="0"/>
              <a:buChar char="•"/>
            </a:pPr>
            <a:r>
              <a:rPr lang="nl-NL" b="0" dirty="0">
                <a:solidFill>
                  <a:srgbClr val="002060"/>
                </a:solidFill>
              </a:rPr>
              <a:t>Uitgebreide intake met ouders </a:t>
            </a:r>
          </a:p>
          <a:p>
            <a:pPr marL="285750" indent="-285750">
              <a:buFont typeface="Arial" panose="020B0604020202020204" pitchFamily="34" charset="0"/>
              <a:buChar char="•"/>
            </a:pPr>
            <a:endParaRPr lang="nl-NL" b="0" dirty="0">
              <a:solidFill>
                <a:srgbClr val="002060"/>
              </a:solidFill>
              <a:latin typeface="Verdana" panose="020B0604030504040204" pitchFamily="34" charset="0"/>
              <a:ea typeface="Verdana" panose="020B0604030504040204" pitchFamily="34" charset="0"/>
            </a:endParaRPr>
          </a:p>
        </p:txBody>
      </p:sp>
      <p:pic>
        <p:nvPicPr>
          <p:cNvPr id="1026" name="Picture 2" descr="boterham eten">
            <a:extLst>
              <a:ext uri="{FF2B5EF4-FFF2-40B4-BE49-F238E27FC236}">
                <a16:creationId xmlns:a16="http://schemas.microsoft.com/office/drawing/2014/main" id="{29564BB5-1149-FFE3-364A-57CBC71A55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 y="4273491"/>
            <a:ext cx="1571625" cy="15621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jas aandoen">
            <a:extLst>
              <a:ext uri="{FF2B5EF4-FFF2-40B4-BE49-F238E27FC236}">
                <a16:creationId xmlns:a16="http://schemas.microsoft.com/office/drawing/2014/main" id="{D78E7111-350D-D1C1-0D6A-FE9C18AF50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327" y="4271860"/>
            <a:ext cx="1562100" cy="1562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c bezet">
            <a:extLst>
              <a:ext uri="{FF2B5EF4-FFF2-40B4-BE49-F238E27FC236}">
                <a16:creationId xmlns:a16="http://schemas.microsoft.com/office/drawing/2014/main" id="{423C1989-0E9C-980A-6B0D-978A169964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6769" y="4271860"/>
            <a:ext cx="1581150" cy="15621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55 ideeën over Gebarentaal plaatjes | gebarentaal, baby gebarentaal,  gebarentaal leren">
            <a:extLst>
              <a:ext uri="{FF2B5EF4-FFF2-40B4-BE49-F238E27FC236}">
                <a16:creationId xmlns:a16="http://schemas.microsoft.com/office/drawing/2014/main" id="{9978D3E8-5184-B1E7-BAA0-C86256D176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5526" y="283565"/>
            <a:ext cx="1599021" cy="22426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6FD05038-23A3-4198-8202-326920F20A9F" descr="IMG_3249.jpg">
            <a:extLst>
              <a:ext uri="{FF2B5EF4-FFF2-40B4-BE49-F238E27FC236}">
                <a16:creationId xmlns:a16="http://schemas.microsoft.com/office/drawing/2014/main" id="{FC21DD21-99D3-1BCA-7688-0FC265FA9904}"/>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rcRect t="2604" r="5746" b="3992"/>
          <a:stretch/>
        </p:blipFill>
        <p:spPr bwMode="auto">
          <a:xfrm>
            <a:off x="5337416" y="2918985"/>
            <a:ext cx="3495721" cy="25981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vak 5">
            <a:extLst>
              <a:ext uri="{FF2B5EF4-FFF2-40B4-BE49-F238E27FC236}">
                <a16:creationId xmlns:a16="http://schemas.microsoft.com/office/drawing/2014/main" id="{AD735C34-07C1-ABF2-4994-311A2E97D33A}"/>
              </a:ext>
            </a:extLst>
          </p:cNvPr>
          <p:cNvSpPr txBox="1"/>
          <p:nvPr/>
        </p:nvSpPr>
        <p:spPr>
          <a:xfrm>
            <a:off x="2861534" y="5674290"/>
            <a:ext cx="6142617" cy="553998"/>
          </a:xfrm>
          <a:prstGeom prst="rect">
            <a:avLst/>
          </a:prstGeom>
          <a:noFill/>
        </p:spPr>
        <p:txBody>
          <a:bodyPr wrap="square" rtlCol="0">
            <a:spAutoFit/>
          </a:bodyPr>
          <a:lstStyle/>
          <a:p>
            <a:r>
              <a:rPr lang="nl-NL" sz="1100" b="0" i="1" dirty="0">
                <a:solidFill>
                  <a:srgbClr val="002060"/>
                </a:solidFill>
              </a:rPr>
              <a:t>Informatie deels gebaseerd op workshop ‘Het anderstalige jonge kind’, Saskia </a:t>
            </a:r>
            <a:r>
              <a:rPr lang="nl-NL" sz="1100" b="0" i="1" dirty="0" err="1">
                <a:solidFill>
                  <a:srgbClr val="002060"/>
                </a:solidFill>
              </a:rPr>
              <a:t>Versloot</a:t>
            </a:r>
            <a:r>
              <a:rPr lang="nl-NL" sz="1100" b="0" i="1" dirty="0">
                <a:solidFill>
                  <a:srgbClr val="002060"/>
                </a:solidFill>
              </a:rPr>
              <a:t>, IJsselgroep</a:t>
            </a:r>
          </a:p>
          <a:p>
            <a:endParaRPr lang="nl-NL" dirty="0"/>
          </a:p>
        </p:txBody>
      </p:sp>
    </p:spTree>
    <p:extLst>
      <p:ext uri="{BB962C8B-B14F-4D97-AF65-F5344CB8AC3E}">
        <p14:creationId xmlns:p14="http://schemas.microsoft.com/office/powerpoint/2010/main" val="11362780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BC42C-C8F6-C3AA-130B-9B9E05E0744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382BDEA-40FD-1873-A331-5EF8E7B49170}"/>
              </a:ext>
            </a:extLst>
          </p:cNvPr>
          <p:cNvSpPr>
            <a:spLocks noGrp="1"/>
          </p:cNvSpPr>
          <p:nvPr>
            <p:ph type="title"/>
          </p:nvPr>
        </p:nvSpPr>
        <p:spPr/>
        <p:txBody>
          <a:bodyPr/>
          <a:lstStyle/>
          <a:p>
            <a:r>
              <a:rPr lang="nl-NL" b="1" dirty="0">
                <a:solidFill>
                  <a:srgbClr val="04516D"/>
                </a:solidFill>
              </a:rPr>
              <a:t>Taal voor basisbehoeften</a:t>
            </a:r>
            <a:endParaRPr lang="nl-NL" b="1" dirty="0">
              <a:solidFill>
                <a:schemeClr val="accent6"/>
              </a:solidFill>
            </a:endParaRPr>
          </a:p>
        </p:txBody>
      </p:sp>
      <p:pic>
        <p:nvPicPr>
          <p:cNvPr id="2050" name="Picture 2" descr="Afbeelding met tekst, tekenfilm, illustratie&#10;&#10;Automatisch gegenereerde beschrijving">
            <a:extLst>
              <a:ext uri="{FF2B5EF4-FFF2-40B4-BE49-F238E27FC236}">
                <a16:creationId xmlns:a16="http://schemas.microsoft.com/office/drawing/2014/main" id="{67170973-6119-24C7-3310-881051A532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27979">
            <a:off x="4986173" y="1054090"/>
            <a:ext cx="2990650" cy="41409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17074CB4-4D32-139C-1023-7E7B01C3D74A}"/>
              </a:ext>
            </a:extLst>
          </p:cNvPr>
          <p:cNvSpPr txBox="1"/>
          <p:nvPr/>
        </p:nvSpPr>
        <p:spPr>
          <a:xfrm>
            <a:off x="4380331" y="5344297"/>
            <a:ext cx="4572000" cy="461665"/>
          </a:xfrm>
          <a:prstGeom prst="rect">
            <a:avLst/>
          </a:prstGeom>
          <a:noFill/>
        </p:spPr>
        <p:txBody>
          <a:bodyPr wrap="square">
            <a:spAutoFit/>
          </a:bodyPr>
          <a:lstStyle/>
          <a:p>
            <a:r>
              <a:rPr lang="nl-NL" sz="1200" b="0" i="1" u="none" strike="noStrike" dirty="0">
                <a:solidFill>
                  <a:srgbClr val="000000"/>
                </a:solidFill>
                <a:effectLst/>
                <a:latin typeface="Verdana" panose="020B0604030504040204" pitchFamily="34" charset="0"/>
                <a:ea typeface="Verdana" panose="020B0604030504040204" pitchFamily="34" charset="0"/>
              </a:rPr>
              <a:t>Acht verschillende talen beschikbaar op:</a:t>
            </a:r>
            <a:r>
              <a:rPr lang="nl-NL" sz="1200" b="0" i="0" u="none" strike="noStrike" dirty="0">
                <a:solidFill>
                  <a:srgbClr val="000000"/>
                </a:solidFill>
                <a:effectLst/>
                <a:latin typeface="Verdana" panose="020B0604030504040204" pitchFamily="34" charset="0"/>
                <a:ea typeface="Verdana" panose="020B0604030504040204" pitchFamily="34" charset="0"/>
              </a:rPr>
              <a:t> </a:t>
            </a:r>
            <a:r>
              <a:rPr lang="nl-NL" sz="1200" b="0" i="1" u="sng" strike="noStrike" dirty="0">
                <a:solidFill>
                  <a:srgbClr val="0563C1"/>
                </a:solidFill>
                <a:effectLst/>
                <a:latin typeface="Verdana" panose="020B0604030504040204" pitchFamily="34" charset="0"/>
                <a:ea typeface="Verdana" panose="020B0604030504040204" pitchFamily="34" charset="0"/>
                <a:hlinkClick r:id="rId3"/>
              </a:rPr>
              <a:t>http://www.hetabc.nl/professionals/meertalig/</a:t>
            </a:r>
            <a:r>
              <a:rPr lang="nl-NL" sz="1200" b="0" i="0" dirty="0">
                <a:solidFill>
                  <a:srgbClr val="000000"/>
                </a:solidFill>
                <a:effectLst/>
                <a:latin typeface="Verdana" panose="020B0604030504040204" pitchFamily="34" charset="0"/>
                <a:ea typeface="Verdana" panose="020B0604030504040204" pitchFamily="34" charset="0"/>
              </a:rPr>
              <a:t>​</a:t>
            </a:r>
            <a:endParaRPr lang="nl-NL" sz="1200" dirty="0">
              <a:latin typeface="Verdana" panose="020B0604030504040204" pitchFamily="34" charset="0"/>
              <a:ea typeface="Verdana" panose="020B0604030504040204" pitchFamily="34" charset="0"/>
            </a:endParaRPr>
          </a:p>
        </p:txBody>
      </p:sp>
      <p:sp>
        <p:nvSpPr>
          <p:cNvPr id="10" name="Tijdelijke aanduiding voor inhoud 4">
            <a:extLst>
              <a:ext uri="{FF2B5EF4-FFF2-40B4-BE49-F238E27FC236}">
                <a16:creationId xmlns:a16="http://schemas.microsoft.com/office/drawing/2014/main" id="{B1127A2F-181F-D23D-5E3D-75D5BAD0F6A8}"/>
              </a:ext>
            </a:extLst>
          </p:cNvPr>
          <p:cNvSpPr>
            <a:spLocks noGrp="1"/>
          </p:cNvSpPr>
          <p:nvPr>
            <p:ph idx="1"/>
          </p:nvPr>
        </p:nvSpPr>
        <p:spPr>
          <a:xfrm>
            <a:off x="822960" y="1124744"/>
            <a:ext cx="3437541" cy="3960440"/>
          </a:xfrm>
        </p:spPr>
        <p:txBody>
          <a:bodyPr>
            <a:normAutofit/>
          </a:bodyPr>
          <a:lstStyle/>
          <a:p>
            <a:pPr marL="285750" indent="-285750">
              <a:buFont typeface="Arial" panose="020B0604020202020204" pitchFamily="34" charset="0"/>
              <a:buChar char="•"/>
            </a:pPr>
            <a:r>
              <a:rPr lang="nl-NL" b="0" dirty="0">
                <a:solidFill>
                  <a:srgbClr val="002060"/>
                </a:solidFill>
              </a:rPr>
              <a:t>Aanwijsposter om te helpen bij communicatie</a:t>
            </a:r>
          </a:p>
          <a:p>
            <a:pPr marL="285750" indent="-285750">
              <a:buFont typeface="Arial" panose="020B0604020202020204" pitchFamily="34" charset="0"/>
              <a:buChar char="•"/>
            </a:pPr>
            <a:r>
              <a:rPr lang="nl-NL" b="0" dirty="0">
                <a:solidFill>
                  <a:srgbClr val="002060"/>
                </a:solidFill>
                <a:latin typeface="Verdana" panose="020B0604030504040204" pitchFamily="34" charset="0"/>
                <a:ea typeface="Verdana" panose="020B0604030504040204" pitchFamily="34" charset="0"/>
              </a:rPr>
              <a:t>Zelfredzaamheid versterken</a:t>
            </a:r>
          </a:p>
        </p:txBody>
      </p:sp>
    </p:spTree>
    <p:extLst>
      <p:ext uri="{BB962C8B-B14F-4D97-AF65-F5344CB8AC3E}">
        <p14:creationId xmlns:p14="http://schemas.microsoft.com/office/powerpoint/2010/main" val="3713392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3F9FE-F0AF-C470-ADC4-D32C55D874F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118D3F3-323D-7CF6-4EFD-470B730A54AF}"/>
              </a:ext>
            </a:extLst>
          </p:cNvPr>
          <p:cNvSpPr>
            <a:spLocks noGrp="1"/>
          </p:cNvSpPr>
          <p:nvPr>
            <p:ph type="title"/>
          </p:nvPr>
        </p:nvSpPr>
        <p:spPr/>
        <p:txBody>
          <a:bodyPr/>
          <a:lstStyle/>
          <a:p>
            <a:r>
              <a:rPr lang="nl-NL" b="1">
                <a:solidFill>
                  <a:srgbClr val="04516D"/>
                </a:solidFill>
              </a:rPr>
              <a:t>Aandacht voor emoties</a:t>
            </a:r>
            <a:endParaRPr lang="nl-NL" b="1">
              <a:solidFill>
                <a:schemeClr val="accent6"/>
              </a:solidFill>
            </a:endParaRPr>
          </a:p>
        </p:txBody>
      </p:sp>
      <p:pic>
        <p:nvPicPr>
          <p:cNvPr id="11" name="Afbeelding 10" descr="Het kleurenmonster, Anna Llenas | Boek | 9789051165906 | Bruna">
            <a:extLst>
              <a:ext uri="{FF2B5EF4-FFF2-40B4-BE49-F238E27FC236}">
                <a16:creationId xmlns:a16="http://schemas.microsoft.com/office/drawing/2014/main" id="{593B0089-0E9C-922B-AB83-02EFCC6ED6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06916" y="3398320"/>
            <a:ext cx="3207182" cy="3093920"/>
          </a:xfrm>
          <a:prstGeom prst="rect">
            <a:avLst/>
          </a:prstGeom>
          <a:noFill/>
          <a:ln>
            <a:noFill/>
          </a:ln>
        </p:spPr>
      </p:pic>
      <p:pic>
        <p:nvPicPr>
          <p:cNvPr id="3" name="Afbeelding 2" descr="Pin page">
            <a:extLst>
              <a:ext uri="{FF2B5EF4-FFF2-40B4-BE49-F238E27FC236}">
                <a16:creationId xmlns:a16="http://schemas.microsoft.com/office/drawing/2014/main" id="{7095256B-E34B-44E0-AE2F-F10FDBF8AAB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100" y="1720468"/>
            <a:ext cx="3477624" cy="2608218"/>
          </a:xfrm>
          <a:prstGeom prst="rect">
            <a:avLst/>
          </a:prstGeom>
          <a:ln>
            <a:noFill/>
          </a:ln>
          <a:effectLst>
            <a:outerShdw blurRad="292100" dist="139700" dir="2700000" algn="tl" rotWithShape="0">
              <a:srgbClr val="333333">
                <a:alpha val="65000"/>
              </a:srgbClr>
            </a:outerShdw>
          </a:effectLst>
        </p:spPr>
      </p:pic>
      <p:pic>
        <p:nvPicPr>
          <p:cNvPr id="4" name="Afbeelding 3" descr="blij / gelukkig">
            <a:extLst>
              <a:ext uri="{FF2B5EF4-FFF2-40B4-BE49-F238E27FC236}">
                <a16:creationId xmlns:a16="http://schemas.microsoft.com/office/drawing/2014/main" id="{38E24E24-23E8-5747-28D9-1873F34D972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0010" y="828364"/>
            <a:ext cx="975360" cy="975360"/>
          </a:xfrm>
          <a:prstGeom prst="rect">
            <a:avLst/>
          </a:prstGeom>
          <a:ln>
            <a:noFill/>
          </a:ln>
          <a:effectLst>
            <a:outerShdw blurRad="292100" dist="139700" dir="2700000" algn="tl" rotWithShape="0">
              <a:srgbClr val="333333">
                <a:alpha val="65000"/>
              </a:srgbClr>
            </a:outerShdw>
          </a:effectLst>
        </p:spPr>
      </p:pic>
      <p:pic>
        <p:nvPicPr>
          <p:cNvPr id="6" name="Afbeelding 5" descr="huilen / wenen">
            <a:extLst>
              <a:ext uri="{FF2B5EF4-FFF2-40B4-BE49-F238E27FC236}">
                <a16:creationId xmlns:a16="http://schemas.microsoft.com/office/drawing/2014/main" id="{73AEAE1F-3A62-7CA0-0580-090AAB7F736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68540" y="831385"/>
            <a:ext cx="975360" cy="975360"/>
          </a:xfrm>
          <a:prstGeom prst="rect">
            <a:avLst/>
          </a:prstGeom>
          <a:ln>
            <a:noFill/>
          </a:ln>
          <a:effectLst>
            <a:outerShdw blurRad="292100" dist="139700" dir="2700000" algn="tl" rotWithShape="0">
              <a:srgbClr val="333333">
                <a:alpha val="65000"/>
              </a:srgbClr>
            </a:outerShdw>
          </a:effectLst>
        </p:spPr>
      </p:pic>
      <p:pic>
        <p:nvPicPr>
          <p:cNvPr id="7" name="Afbeelding 6" descr="boos / kwaad">
            <a:extLst>
              <a:ext uri="{FF2B5EF4-FFF2-40B4-BE49-F238E27FC236}">
                <a16:creationId xmlns:a16="http://schemas.microsoft.com/office/drawing/2014/main" id="{9D098E8D-2BA0-5096-B15C-2D4460A7AB0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68540" y="1960401"/>
            <a:ext cx="975360" cy="975360"/>
          </a:xfrm>
          <a:prstGeom prst="rect">
            <a:avLst/>
          </a:prstGeom>
          <a:ln>
            <a:noFill/>
          </a:ln>
          <a:effectLst>
            <a:outerShdw blurRad="292100" dist="139700" dir="2700000" algn="tl" rotWithShape="0">
              <a:srgbClr val="333333">
                <a:alpha val="65000"/>
              </a:srgbClr>
            </a:outerShdw>
          </a:effectLst>
        </p:spPr>
      </p:pic>
      <p:pic>
        <p:nvPicPr>
          <p:cNvPr id="8" name="Afbeelding 7" descr="bang / ongerust">
            <a:extLst>
              <a:ext uri="{FF2B5EF4-FFF2-40B4-BE49-F238E27FC236}">
                <a16:creationId xmlns:a16="http://schemas.microsoft.com/office/drawing/2014/main" id="{999702D8-818A-5E3F-766F-D9E215F54A3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40010" y="1960401"/>
            <a:ext cx="975360" cy="975360"/>
          </a:xfrm>
          <a:prstGeom prst="rect">
            <a:avLst/>
          </a:prstGeom>
          <a:ln>
            <a:noFill/>
          </a:ln>
          <a:effectLst>
            <a:outerShdw blurRad="292100" dist="139700" dir="2700000" algn="tl" rotWithShape="0">
              <a:srgbClr val="333333">
                <a:alpha val="65000"/>
              </a:srgbClr>
            </a:outerShdw>
          </a:effectLst>
        </p:spPr>
      </p:pic>
      <p:sp>
        <p:nvSpPr>
          <p:cNvPr id="5" name="Tijdelijke aanduiding voor inhoud 4">
            <a:extLst>
              <a:ext uri="{FF2B5EF4-FFF2-40B4-BE49-F238E27FC236}">
                <a16:creationId xmlns:a16="http://schemas.microsoft.com/office/drawing/2014/main" id="{6F07B8B1-D52C-6D52-1C74-CEA5F13F627F}"/>
              </a:ext>
            </a:extLst>
          </p:cNvPr>
          <p:cNvSpPr>
            <a:spLocks noGrp="1"/>
          </p:cNvSpPr>
          <p:nvPr>
            <p:ph idx="1"/>
          </p:nvPr>
        </p:nvSpPr>
        <p:spPr>
          <a:xfrm>
            <a:off x="822960" y="1124744"/>
            <a:ext cx="3437541" cy="3960440"/>
          </a:xfrm>
        </p:spPr>
        <p:txBody>
          <a:bodyPr>
            <a:normAutofit/>
          </a:bodyPr>
          <a:lstStyle/>
          <a:p>
            <a:pPr marL="285750" indent="-285750">
              <a:buFont typeface="Arial" panose="020B0604020202020204" pitchFamily="34" charset="0"/>
              <a:buChar char="•"/>
            </a:pPr>
            <a:r>
              <a:rPr lang="nl-NL" b="0" dirty="0">
                <a:solidFill>
                  <a:srgbClr val="002060"/>
                </a:solidFill>
              </a:rPr>
              <a:t>Emotiemeter</a:t>
            </a:r>
            <a:endParaRPr lang="nl-NL" b="0" dirty="0">
              <a:solidFill>
                <a:srgbClr val="00206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171555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7D637-C2AC-9748-92E7-07AEC31C816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7C5439D-0D79-D995-8885-AB03BDC677B6}"/>
              </a:ext>
            </a:extLst>
          </p:cNvPr>
          <p:cNvSpPr>
            <a:spLocks noGrp="1"/>
          </p:cNvSpPr>
          <p:nvPr>
            <p:ph type="title"/>
          </p:nvPr>
        </p:nvSpPr>
        <p:spPr/>
        <p:txBody>
          <a:bodyPr/>
          <a:lstStyle/>
          <a:p>
            <a:r>
              <a:rPr lang="nl-NL">
                <a:solidFill>
                  <a:srgbClr val="04516D"/>
                </a:solidFill>
              </a:rPr>
              <a:t>gezien worden</a:t>
            </a:r>
            <a:endParaRPr lang="nl-NL" b="1">
              <a:solidFill>
                <a:schemeClr val="accent6"/>
              </a:solidFill>
            </a:endParaRPr>
          </a:p>
        </p:txBody>
      </p:sp>
      <p:sp>
        <p:nvSpPr>
          <p:cNvPr id="12" name="Tijdelijke aanduiding voor inhoud 4">
            <a:extLst>
              <a:ext uri="{FF2B5EF4-FFF2-40B4-BE49-F238E27FC236}">
                <a16:creationId xmlns:a16="http://schemas.microsoft.com/office/drawing/2014/main" id="{6BACD50F-7DE6-9826-10C5-8D2F53DD1241}"/>
              </a:ext>
            </a:extLst>
          </p:cNvPr>
          <p:cNvSpPr>
            <a:spLocks noGrp="1"/>
          </p:cNvSpPr>
          <p:nvPr>
            <p:ph idx="1"/>
          </p:nvPr>
        </p:nvSpPr>
        <p:spPr>
          <a:xfrm>
            <a:off x="822960" y="1124744"/>
            <a:ext cx="7520940" cy="3960440"/>
          </a:xfrm>
        </p:spPr>
        <p:txBody>
          <a:bodyPr>
            <a:normAutofit/>
          </a:bodyPr>
          <a:lstStyle/>
          <a:p>
            <a:pPr marL="285750" indent="-285750">
              <a:buFont typeface="Arial" panose="020B0604020202020204" pitchFamily="34" charset="0"/>
              <a:buChar char="•"/>
            </a:pPr>
            <a:r>
              <a:rPr lang="nl-NL" b="0" dirty="0">
                <a:solidFill>
                  <a:srgbClr val="002060"/>
                </a:solidFill>
              </a:rPr>
              <a:t>Vaste leerkrachten (en kinderen in de groep)</a:t>
            </a:r>
          </a:p>
          <a:p>
            <a:pPr marL="285750" indent="-285750">
              <a:buFont typeface="Arial" panose="020B0604020202020204" pitchFamily="34" charset="0"/>
              <a:buChar char="•"/>
            </a:pPr>
            <a:r>
              <a:rPr lang="nl-NL" b="0" dirty="0">
                <a:solidFill>
                  <a:srgbClr val="002060"/>
                </a:solidFill>
              </a:rPr>
              <a:t>Vertrouwensband opbouwen met het kind</a:t>
            </a:r>
          </a:p>
          <a:p>
            <a:pPr marL="285750" indent="-285750">
              <a:buFont typeface="Arial" panose="020B0604020202020204" pitchFamily="34" charset="0"/>
              <a:buChar char="•"/>
            </a:pPr>
            <a:r>
              <a:rPr lang="nl-NL" b="0" dirty="0">
                <a:solidFill>
                  <a:srgbClr val="002060"/>
                </a:solidFill>
              </a:rPr>
              <a:t>Een maatje dat kan helpen</a:t>
            </a:r>
          </a:p>
          <a:p>
            <a:pPr marL="285750" indent="-285750">
              <a:buFont typeface="Arial" panose="020B0604020202020204" pitchFamily="34" charset="0"/>
              <a:buChar char="•"/>
            </a:pPr>
            <a:r>
              <a:rPr lang="nl-NL" b="0" dirty="0">
                <a:solidFill>
                  <a:srgbClr val="002060"/>
                </a:solidFill>
              </a:rPr>
              <a:t>Herkenbaarheid en overzichtelijkheid in de inrichting</a:t>
            </a:r>
          </a:p>
          <a:p>
            <a:pPr marL="285750" indent="-285750">
              <a:buFont typeface="Arial" panose="020B0604020202020204" pitchFamily="34" charset="0"/>
              <a:buChar char="•"/>
            </a:pPr>
            <a:r>
              <a:rPr lang="nl-NL" b="0" dirty="0">
                <a:solidFill>
                  <a:srgbClr val="002060"/>
                </a:solidFill>
              </a:rPr>
              <a:t>Iets vertrouwds (bijv. eerste dagen knuffel mee)</a:t>
            </a:r>
          </a:p>
          <a:p>
            <a:pPr marL="285750" indent="-285750">
              <a:buFont typeface="Arial" panose="020B0604020202020204" pitchFamily="34" charset="0"/>
              <a:buChar char="•"/>
            </a:pPr>
            <a:r>
              <a:rPr lang="nl-NL" b="0" dirty="0">
                <a:solidFill>
                  <a:srgbClr val="002060"/>
                </a:solidFill>
              </a:rPr>
              <a:t>Foto van gezin</a:t>
            </a:r>
          </a:p>
          <a:p>
            <a:pPr marL="285750" indent="-285750">
              <a:buFont typeface="Arial" panose="020B0604020202020204" pitchFamily="34" charset="0"/>
              <a:buChar char="•"/>
            </a:pPr>
            <a:r>
              <a:rPr lang="nl-NL" b="0" dirty="0">
                <a:solidFill>
                  <a:srgbClr val="002060"/>
                </a:solidFill>
              </a:rPr>
              <a:t>Plek in de ruimte om je terug te trekken</a:t>
            </a:r>
          </a:p>
          <a:p>
            <a:pPr marL="285750" indent="-285750">
              <a:buFont typeface="Arial" panose="020B0604020202020204" pitchFamily="34" charset="0"/>
              <a:buChar char="•"/>
            </a:pPr>
            <a:r>
              <a:rPr lang="nl-NL" b="0" dirty="0">
                <a:solidFill>
                  <a:srgbClr val="002060"/>
                </a:solidFill>
                <a:latin typeface="Verdana" panose="020B0604030504040204" pitchFamily="34" charset="0"/>
                <a:ea typeface="Verdana" panose="020B0604030504040204" pitchFamily="34" charset="0"/>
              </a:rPr>
              <a:t>Aandacht voor overgangssituaties</a:t>
            </a:r>
          </a:p>
          <a:p>
            <a:pPr marL="285750" indent="-285750">
              <a:buFont typeface="Arial" panose="020B0604020202020204" pitchFamily="34" charset="0"/>
              <a:buChar char="•"/>
            </a:pPr>
            <a:r>
              <a:rPr lang="nl-NL" b="0" dirty="0">
                <a:solidFill>
                  <a:srgbClr val="002060"/>
                </a:solidFill>
              </a:rPr>
              <a:t>Duidelijke regels (liefst zichtbaar gemaakt)</a:t>
            </a:r>
          </a:p>
          <a:p>
            <a:pPr marL="285750" indent="-285750">
              <a:buFont typeface="Arial" panose="020B0604020202020204" pitchFamily="34" charset="0"/>
              <a:buChar char="•"/>
            </a:pPr>
            <a:r>
              <a:rPr lang="nl-NL" b="0" dirty="0">
                <a:solidFill>
                  <a:srgbClr val="002060"/>
                </a:solidFill>
                <a:latin typeface="Verdana" panose="020B0604030504040204" pitchFamily="34" charset="0"/>
                <a:ea typeface="Verdana" panose="020B0604030504040204" pitchFamily="34" charset="0"/>
              </a:rPr>
              <a:t>Tra</a:t>
            </a:r>
            <a:r>
              <a:rPr lang="nl-NL" b="0" dirty="0">
                <a:solidFill>
                  <a:srgbClr val="002060"/>
                </a:solidFill>
              </a:rPr>
              <a:t>umasensitief onderwijs:</a:t>
            </a:r>
          </a:p>
          <a:p>
            <a:pPr marL="0" indent="0"/>
            <a:r>
              <a:rPr lang="nl-NL" b="0" dirty="0">
                <a:solidFill>
                  <a:srgbClr val="002060"/>
                </a:solidFill>
              </a:rPr>
              <a:t>    k</a:t>
            </a:r>
            <a:r>
              <a:rPr lang="nl-NL" b="0" dirty="0">
                <a:solidFill>
                  <a:srgbClr val="002060"/>
                </a:solidFill>
                <a:latin typeface="Verdana" panose="020B0604030504040204" pitchFamily="34" charset="0"/>
                <a:ea typeface="Verdana" panose="020B0604030504040204" pitchFamily="34" charset="0"/>
              </a:rPr>
              <a:t>leine aanpassingen maken het verschil</a:t>
            </a:r>
          </a:p>
          <a:p>
            <a:pPr marL="285750" indent="-285750">
              <a:buFont typeface="Arial" panose="020B0604020202020204" pitchFamily="34" charset="0"/>
              <a:buChar char="•"/>
            </a:pPr>
            <a:endParaRPr lang="nl-NL" b="0" dirty="0">
              <a:solidFill>
                <a:srgbClr val="002060"/>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nl-NL" b="0" dirty="0">
              <a:solidFill>
                <a:srgbClr val="002060"/>
              </a:solidFill>
              <a:latin typeface="Verdana" panose="020B0604030504040204" pitchFamily="34" charset="0"/>
              <a:ea typeface="Verdana" panose="020B0604030504040204" pitchFamily="34" charset="0"/>
            </a:endParaRPr>
          </a:p>
        </p:txBody>
      </p:sp>
      <p:pic>
        <p:nvPicPr>
          <p:cNvPr id="13" name="Afbeelding 12" descr="Afbeelding met kleding, Kinderkunst, persoon, peuter&#10;&#10;Automatisch gegenereerde beschrijving">
            <a:extLst>
              <a:ext uri="{FF2B5EF4-FFF2-40B4-BE49-F238E27FC236}">
                <a16:creationId xmlns:a16="http://schemas.microsoft.com/office/drawing/2014/main" id="{63B21859-C200-C75E-F89F-8AB92D0D07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8313" y="3595181"/>
            <a:ext cx="2633561" cy="1975171"/>
          </a:xfrm>
          <a:prstGeom prst="rect">
            <a:avLst/>
          </a:prstGeom>
          <a:ln>
            <a:noFill/>
          </a:ln>
          <a:effectLst>
            <a:outerShdw blurRad="292100" dist="139700" dir="2700000" algn="tl" rotWithShape="0">
              <a:srgbClr val="333333">
                <a:alpha val="65000"/>
              </a:srgbClr>
            </a:outerShdw>
          </a:effectLst>
        </p:spPr>
      </p:pic>
      <p:sp>
        <p:nvSpPr>
          <p:cNvPr id="3" name="Tekstvak 2">
            <a:extLst>
              <a:ext uri="{FF2B5EF4-FFF2-40B4-BE49-F238E27FC236}">
                <a16:creationId xmlns:a16="http://schemas.microsoft.com/office/drawing/2014/main" id="{AD7F0A7D-5F44-3CA6-B31D-3A003AB7AF1E}"/>
              </a:ext>
            </a:extLst>
          </p:cNvPr>
          <p:cNvSpPr txBox="1"/>
          <p:nvPr/>
        </p:nvSpPr>
        <p:spPr>
          <a:xfrm>
            <a:off x="2775473" y="5674290"/>
            <a:ext cx="6228678" cy="553998"/>
          </a:xfrm>
          <a:prstGeom prst="rect">
            <a:avLst/>
          </a:prstGeom>
          <a:noFill/>
        </p:spPr>
        <p:txBody>
          <a:bodyPr wrap="square" rtlCol="0">
            <a:spAutoFit/>
          </a:bodyPr>
          <a:lstStyle/>
          <a:p>
            <a:r>
              <a:rPr lang="nl-NL" sz="1100" b="0" i="1" dirty="0">
                <a:solidFill>
                  <a:srgbClr val="002060"/>
                </a:solidFill>
              </a:rPr>
              <a:t>Informatie deels gebaseerd op workshop ‘Het anderstalige jonge kind’, Saskia </a:t>
            </a:r>
            <a:r>
              <a:rPr lang="nl-NL" sz="1100" b="0" i="1" dirty="0" err="1">
                <a:solidFill>
                  <a:srgbClr val="002060"/>
                </a:solidFill>
              </a:rPr>
              <a:t>Versloot</a:t>
            </a:r>
            <a:r>
              <a:rPr lang="nl-NL" sz="1100" b="0" i="1" dirty="0">
                <a:solidFill>
                  <a:srgbClr val="002060"/>
                </a:solidFill>
              </a:rPr>
              <a:t>, IJsselgroep</a:t>
            </a:r>
          </a:p>
          <a:p>
            <a:endParaRPr lang="nl-NL" dirty="0"/>
          </a:p>
        </p:txBody>
      </p:sp>
    </p:spTree>
    <p:extLst>
      <p:ext uri="{BB962C8B-B14F-4D97-AF65-F5344CB8AC3E}">
        <p14:creationId xmlns:p14="http://schemas.microsoft.com/office/powerpoint/2010/main" val="39812815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D009C-E067-723F-ADD8-181CDC1A8B9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D1A5741-D3BD-170C-FC3F-441BE0DCFD35}"/>
              </a:ext>
            </a:extLst>
          </p:cNvPr>
          <p:cNvSpPr>
            <a:spLocks noGrp="1"/>
          </p:cNvSpPr>
          <p:nvPr>
            <p:ph type="title"/>
          </p:nvPr>
        </p:nvSpPr>
        <p:spPr/>
        <p:txBody>
          <a:bodyPr/>
          <a:lstStyle/>
          <a:p>
            <a:r>
              <a:rPr lang="nl-NL" b="1">
                <a:solidFill>
                  <a:srgbClr val="04516D"/>
                </a:solidFill>
              </a:rPr>
              <a:t>eerste weken</a:t>
            </a:r>
            <a:endParaRPr lang="nl-NL" b="1">
              <a:solidFill>
                <a:schemeClr val="accent6"/>
              </a:solidFill>
            </a:endParaRPr>
          </a:p>
        </p:txBody>
      </p:sp>
      <p:sp>
        <p:nvSpPr>
          <p:cNvPr id="12" name="Tijdelijke aanduiding voor inhoud 4">
            <a:extLst>
              <a:ext uri="{FF2B5EF4-FFF2-40B4-BE49-F238E27FC236}">
                <a16:creationId xmlns:a16="http://schemas.microsoft.com/office/drawing/2014/main" id="{8C647816-D438-71E9-F745-0176859AAA27}"/>
              </a:ext>
            </a:extLst>
          </p:cNvPr>
          <p:cNvSpPr>
            <a:spLocks noGrp="1"/>
          </p:cNvSpPr>
          <p:nvPr>
            <p:ph idx="1"/>
          </p:nvPr>
        </p:nvSpPr>
        <p:spPr>
          <a:xfrm>
            <a:off x="822959" y="1124743"/>
            <a:ext cx="7959299" cy="1664755"/>
          </a:xfrm>
        </p:spPr>
        <p:txBody>
          <a:bodyPr>
            <a:normAutofit/>
          </a:bodyPr>
          <a:lstStyle/>
          <a:p>
            <a:pPr marL="285750" indent="-285750">
              <a:buFont typeface="Arial" panose="020B0604020202020204" pitchFamily="34" charset="0"/>
              <a:buChar char="•"/>
            </a:pPr>
            <a:r>
              <a:rPr lang="nl-NL" b="0" dirty="0">
                <a:solidFill>
                  <a:srgbClr val="002060"/>
                </a:solidFill>
              </a:rPr>
              <a:t>Observeren beginsituatie: voorwaardelijke doelen aanwezig? (</a:t>
            </a:r>
            <a:r>
              <a:rPr lang="nl-NL" dirty="0">
                <a:solidFill>
                  <a:srgbClr val="002060"/>
                </a:solidFill>
                <a:latin typeface="Verdana" panose="020B0604030504040204" pitchFamily="34" charset="0"/>
                <a:ea typeface="Verdana" panose="020B0604030504040204" pitchFamily="34" charset="0"/>
                <a:hlinkClick r:id="rId2">
                  <a:extLst>
                    <a:ext uri="{A12FA001-AC4F-418D-AE19-62706E023703}">
                      <ahyp:hlinkClr xmlns:ahyp="http://schemas.microsoft.com/office/drawing/2018/hyperlinkcolor" val="tx"/>
                    </a:ext>
                  </a:extLst>
                </a:hlinkClick>
              </a:rPr>
              <a:t>LOWAN</a:t>
            </a:r>
            <a:r>
              <a:rPr lang="nl-NL" b="0" dirty="0">
                <a:solidFill>
                  <a:srgbClr val="002060"/>
                </a:solidFill>
              </a:rPr>
              <a:t>)</a:t>
            </a:r>
          </a:p>
          <a:p>
            <a:pPr marL="285750" indent="-285750">
              <a:buFont typeface="Arial" panose="020B0604020202020204" pitchFamily="34" charset="0"/>
              <a:buChar char="•"/>
            </a:pPr>
            <a:r>
              <a:rPr lang="nl-NL" b="0" dirty="0">
                <a:solidFill>
                  <a:srgbClr val="002060"/>
                </a:solidFill>
              </a:rPr>
              <a:t>Stille periode</a:t>
            </a:r>
          </a:p>
          <a:p>
            <a:pPr marL="285750" indent="-285750">
              <a:buFont typeface="Arial" panose="020B0604020202020204" pitchFamily="34" charset="0"/>
              <a:buChar char="•"/>
            </a:pPr>
            <a:r>
              <a:rPr lang="nl-NL" b="0" dirty="0">
                <a:solidFill>
                  <a:srgbClr val="002060"/>
                </a:solidFill>
              </a:rPr>
              <a:t>Eerst veelvoorkomende basiswoorden</a:t>
            </a:r>
            <a:r>
              <a:rPr lang="nl-NL" b="0" dirty="0">
                <a:solidFill>
                  <a:srgbClr val="002060"/>
                </a:solidFill>
                <a:latin typeface="Verdana" panose="020B0604030504040204" pitchFamily="34" charset="0"/>
                <a:ea typeface="Verdana" panose="020B0604030504040204" pitchFamily="34" charset="0"/>
              </a:rPr>
              <a:t> aanleren</a:t>
            </a:r>
          </a:p>
          <a:p>
            <a:pPr marL="285750" indent="-285750">
              <a:buFont typeface="Arial" panose="020B0604020202020204" pitchFamily="34" charset="0"/>
              <a:buChar char="•"/>
            </a:pPr>
            <a:r>
              <a:rPr lang="nl-NL" b="0" dirty="0">
                <a:solidFill>
                  <a:srgbClr val="002060"/>
                </a:solidFill>
                <a:latin typeface="Verdana" panose="020B0604030504040204" pitchFamily="34" charset="0"/>
                <a:ea typeface="Verdana" panose="020B0604030504040204" pitchFamily="34" charset="0"/>
              </a:rPr>
              <a:t>Checken minimumdoelen: </a:t>
            </a:r>
            <a:r>
              <a:rPr lang="nl-NL" dirty="0">
                <a:solidFill>
                  <a:srgbClr val="002060"/>
                </a:solidFill>
                <a:latin typeface="Verdana" panose="020B0604030504040204" pitchFamily="34" charset="0"/>
                <a:ea typeface="Verdana" panose="020B0604030504040204" pitchFamily="34" charset="0"/>
                <a:hlinkClick r:id="rId2">
                  <a:extLst>
                    <a:ext uri="{A12FA001-AC4F-418D-AE19-62706E023703}">
                      <ahyp:hlinkClr xmlns:ahyp="http://schemas.microsoft.com/office/drawing/2018/hyperlinkcolor" val="tx"/>
                    </a:ext>
                  </a:extLst>
                </a:hlinkClick>
              </a:rPr>
              <a:t>Kleuters – LOWAN</a:t>
            </a:r>
            <a:endParaRPr lang="nl-NL" dirty="0">
              <a:solidFill>
                <a:srgbClr val="002060"/>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nl-NL" b="0" dirty="0">
              <a:solidFill>
                <a:srgbClr val="002060"/>
              </a:solidFill>
              <a:latin typeface="Verdana" panose="020B0604030504040204" pitchFamily="34" charset="0"/>
              <a:ea typeface="Verdana" panose="020B0604030504040204" pitchFamily="34" charset="0"/>
            </a:endParaRPr>
          </a:p>
        </p:txBody>
      </p:sp>
      <p:pic>
        <p:nvPicPr>
          <p:cNvPr id="4" name="Afbeelding 3">
            <a:extLst>
              <a:ext uri="{FF2B5EF4-FFF2-40B4-BE49-F238E27FC236}">
                <a16:creationId xmlns:a16="http://schemas.microsoft.com/office/drawing/2014/main" id="{7863AB5B-969C-883E-53AA-1E01B47360DB}"/>
              </a:ext>
            </a:extLst>
          </p:cNvPr>
          <p:cNvPicPr>
            <a:picLocks noChangeAspect="1"/>
          </p:cNvPicPr>
          <p:nvPr/>
        </p:nvPicPr>
        <p:blipFill>
          <a:blip r:embed="rId3"/>
          <a:stretch>
            <a:fillRect/>
          </a:stretch>
        </p:blipFill>
        <p:spPr>
          <a:xfrm>
            <a:off x="341645" y="3072679"/>
            <a:ext cx="2884954" cy="2170363"/>
          </a:xfrm>
          <a:prstGeom prst="rect">
            <a:avLst/>
          </a:prstGeom>
          <a:ln>
            <a:noFill/>
          </a:ln>
          <a:effectLst>
            <a:outerShdw blurRad="292100" dist="139700" dir="2700000" algn="tl" rotWithShape="0">
              <a:srgbClr val="333333">
                <a:alpha val="65000"/>
              </a:srgbClr>
            </a:outerShdw>
          </a:effectLst>
        </p:spPr>
      </p:pic>
      <p:pic>
        <p:nvPicPr>
          <p:cNvPr id="8" name="Afbeelding 7">
            <a:extLst>
              <a:ext uri="{FF2B5EF4-FFF2-40B4-BE49-F238E27FC236}">
                <a16:creationId xmlns:a16="http://schemas.microsoft.com/office/drawing/2014/main" id="{BB4AD05B-D38E-B57C-2F81-9B7F4326D706}"/>
              </a:ext>
            </a:extLst>
          </p:cNvPr>
          <p:cNvPicPr>
            <a:picLocks noChangeAspect="1"/>
          </p:cNvPicPr>
          <p:nvPr/>
        </p:nvPicPr>
        <p:blipFill>
          <a:blip r:embed="rId4"/>
          <a:stretch>
            <a:fillRect/>
          </a:stretch>
        </p:blipFill>
        <p:spPr>
          <a:xfrm>
            <a:off x="3514187" y="2864335"/>
            <a:ext cx="2884954" cy="2181144"/>
          </a:xfrm>
          <a:prstGeom prst="rect">
            <a:avLst/>
          </a:prstGeom>
          <a:ln>
            <a:noFill/>
          </a:ln>
          <a:effectLst>
            <a:outerShdw blurRad="292100" dist="139700" dir="2700000" algn="tl" rotWithShape="0">
              <a:srgbClr val="333333">
                <a:alpha val="65000"/>
              </a:srgbClr>
            </a:outerShdw>
          </a:effectLst>
        </p:spPr>
      </p:pic>
      <p:pic>
        <p:nvPicPr>
          <p:cNvPr id="5" name="Afbeelding 4">
            <a:extLst>
              <a:ext uri="{FF2B5EF4-FFF2-40B4-BE49-F238E27FC236}">
                <a16:creationId xmlns:a16="http://schemas.microsoft.com/office/drawing/2014/main" id="{EC35A09D-15C5-7DE2-0EF6-3D7413DADDE0}"/>
              </a:ext>
            </a:extLst>
          </p:cNvPr>
          <p:cNvPicPr>
            <a:picLocks noChangeAspect="1"/>
          </p:cNvPicPr>
          <p:nvPr/>
        </p:nvPicPr>
        <p:blipFill>
          <a:blip r:embed="rId5"/>
          <a:srcRect l="52112" t="15678"/>
          <a:stretch/>
        </p:blipFill>
        <p:spPr>
          <a:xfrm>
            <a:off x="6678592" y="1887359"/>
            <a:ext cx="2200414" cy="2181144"/>
          </a:xfrm>
          <a:prstGeom prst="rect">
            <a:avLst/>
          </a:prstGeom>
          <a:ln>
            <a:noFill/>
          </a:ln>
          <a:effectLst>
            <a:outerShdw blurRad="292100" dist="139700" dir="2700000" algn="tl" rotWithShape="0">
              <a:srgbClr val="333333">
                <a:alpha val="65000"/>
              </a:srgbClr>
            </a:outerShdw>
          </a:effectLst>
        </p:spPr>
      </p:pic>
      <p:sp>
        <p:nvSpPr>
          <p:cNvPr id="6" name="Tekstvak 5">
            <a:extLst>
              <a:ext uri="{FF2B5EF4-FFF2-40B4-BE49-F238E27FC236}">
                <a16:creationId xmlns:a16="http://schemas.microsoft.com/office/drawing/2014/main" id="{5AD2270B-B99F-01F1-8719-420BF5C8AFA8}"/>
              </a:ext>
            </a:extLst>
          </p:cNvPr>
          <p:cNvSpPr txBox="1"/>
          <p:nvPr/>
        </p:nvSpPr>
        <p:spPr>
          <a:xfrm>
            <a:off x="7033846" y="4156275"/>
            <a:ext cx="1977518" cy="261610"/>
          </a:xfrm>
          <a:prstGeom prst="rect">
            <a:avLst/>
          </a:prstGeom>
          <a:noFill/>
        </p:spPr>
        <p:txBody>
          <a:bodyPr wrap="square">
            <a:spAutoFit/>
          </a:bodyPr>
          <a:lstStyle/>
          <a:p>
            <a:r>
              <a:rPr lang="nl-NL" sz="1100" i="1" dirty="0">
                <a:hlinkClick r:id="rId6"/>
              </a:rPr>
              <a:t>Woordenschat - LOWAN</a:t>
            </a:r>
            <a:endParaRPr lang="nl-NL" sz="1100" i="1" dirty="0">
              <a:solidFill>
                <a:srgbClr val="002060"/>
              </a:solidFill>
              <a:latin typeface="Verdana" panose="020B0604030504040204" pitchFamily="34" charset="0"/>
              <a:ea typeface="Verdana" panose="020B0604030504040204" pitchFamily="34" charset="0"/>
            </a:endParaRPr>
          </a:p>
        </p:txBody>
      </p:sp>
      <p:sp>
        <p:nvSpPr>
          <p:cNvPr id="3" name="Tekstvak 2">
            <a:extLst>
              <a:ext uri="{FF2B5EF4-FFF2-40B4-BE49-F238E27FC236}">
                <a16:creationId xmlns:a16="http://schemas.microsoft.com/office/drawing/2014/main" id="{2ACC69E1-CE1A-1C8A-7FD8-F06630048E9E}"/>
              </a:ext>
            </a:extLst>
          </p:cNvPr>
          <p:cNvSpPr txBox="1"/>
          <p:nvPr/>
        </p:nvSpPr>
        <p:spPr>
          <a:xfrm>
            <a:off x="2883049" y="5674290"/>
            <a:ext cx="6121102" cy="553998"/>
          </a:xfrm>
          <a:prstGeom prst="rect">
            <a:avLst/>
          </a:prstGeom>
          <a:noFill/>
        </p:spPr>
        <p:txBody>
          <a:bodyPr wrap="square" rtlCol="0">
            <a:spAutoFit/>
          </a:bodyPr>
          <a:lstStyle/>
          <a:p>
            <a:r>
              <a:rPr lang="nl-NL" sz="1100" b="0" i="1" dirty="0">
                <a:solidFill>
                  <a:srgbClr val="002060"/>
                </a:solidFill>
              </a:rPr>
              <a:t>Informatie deels gebaseerd op workshop ‘Het anderstalige jonge kind’, Saskia </a:t>
            </a:r>
            <a:r>
              <a:rPr lang="nl-NL" sz="1100" b="0" i="1" dirty="0" err="1">
                <a:solidFill>
                  <a:srgbClr val="002060"/>
                </a:solidFill>
              </a:rPr>
              <a:t>Versloot</a:t>
            </a:r>
            <a:r>
              <a:rPr lang="nl-NL" sz="1100" b="0" i="1" dirty="0">
                <a:solidFill>
                  <a:srgbClr val="002060"/>
                </a:solidFill>
              </a:rPr>
              <a:t>, IJsselgroep</a:t>
            </a:r>
          </a:p>
          <a:p>
            <a:endParaRPr lang="nl-NL" dirty="0"/>
          </a:p>
        </p:txBody>
      </p:sp>
    </p:spTree>
    <p:extLst>
      <p:ext uri="{BB962C8B-B14F-4D97-AF65-F5344CB8AC3E}">
        <p14:creationId xmlns:p14="http://schemas.microsoft.com/office/powerpoint/2010/main" val="1611147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2060848"/>
            <a:ext cx="8928992" cy="548640"/>
          </a:xfrm>
        </p:spPr>
        <p:txBody>
          <a:bodyPr/>
          <a:lstStyle/>
          <a:p>
            <a:pPr algn="ctr"/>
            <a:r>
              <a:rPr lang="nl-NL" sz="3600" b="1">
                <a:solidFill>
                  <a:schemeClr val="accent6">
                    <a:lumMod val="50000"/>
                  </a:schemeClr>
                </a:solidFill>
              </a:rPr>
              <a:t>Wat heeft een</a:t>
            </a:r>
            <a:r>
              <a:rPr lang="nl-NL" sz="3600" b="1">
                <a:solidFill>
                  <a:srgbClr val="00B0F0"/>
                </a:solidFill>
              </a:rPr>
              <a:t> </a:t>
            </a:r>
            <a:br>
              <a:rPr lang="nl-NL" sz="3600" b="1">
                <a:solidFill>
                  <a:srgbClr val="00B0F0"/>
                </a:solidFill>
              </a:rPr>
            </a:br>
            <a:r>
              <a:rPr lang="nl-NL" sz="3600" b="1">
                <a:solidFill>
                  <a:srgbClr val="00B0F0"/>
                </a:solidFill>
              </a:rPr>
              <a:t>NT2-leerling</a:t>
            </a:r>
            <a:br>
              <a:rPr lang="nl-NL" sz="3600" b="1">
                <a:solidFill>
                  <a:srgbClr val="00B0F0"/>
                </a:solidFill>
              </a:rPr>
            </a:br>
            <a:r>
              <a:rPr lang="nl-NL" sz="3600">
                <a:solidFill>
                  <a:schemeClr val="accent2"/>
                </a:solidFill>
              </a:rPr>
              <a:t>in te halen?</a:t>
            </a:r>
            <a:endParaRPr lang="nl-NL" sz="3600" b="1">
              <a:solidFill>
                <a:schemeClr val="accent2"/>
              </a:solidFill>
            </a:endParaRPr>
          </a:p>
        </p:txBody>
      </p:sp>
    </p:spTree>
    <p:extLst>
      <p:ext uri="{BB962C8B-B14F-4D97-AF65-F5344CB8AC3E}">
        <p14:creationId xmlns:p14="http://schemas.microsoft.com/office/powerpoint/2010/main" val="3832584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C6591-2E90-531D-726C-80DA9D7B2BE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B5748D7-65C4-53BD-E491-423CFF8C629D}"/>
              </a:ext>
            </a:extLst>
          </p:cNvPr>
          <p:cNvSpPr>
            <a:spLocks noGrp="1"/>
          </p:cNvSpPr>
          <p:nvPr>
            <p:ph type="title"/>
          </p:nvPr>
        </p:nvSpPr>
        <p:spPr/>
        <p:txBody>
          <a:bodyPr/>
          <a:lstStyle/>
          <a:p>
            <a:r>
              <a:rPr lang="nl-NL">
                <a:solidFill>
                  <a:srgbClr val="04516D"/>
                </a:solidFill>
              </a:rPr>
              <a:t>Wat een nt2-leerling moet inhalen</a:t>
            </a:r>
            <a:endParaRPr lang="nl-NL" b="1">
              <a:solidFill>
                <a:schemeClr val="accent6"/>
              </a:solidFill>
            </a:endParaRPr>
          </a:p>
        </p:txBody>
      </p:sp>
      <p:sp>
        <p:nvSpPr>
          <p:cNvPr id="5" name="Tijdelijke aanduiding voor inhoud 4">
            <a:extLst>
              <a:ext uri="{FF2B5EF4-FFF2-40B4-BE49-F238E27FC236}">
                <a16:creationId xmlns:a16="http://schemas.microsoft.com/office/drawing/2014/main" id="{1FC831F4-DD97-059B-0D01-0FFC9D668878}"/>
              </a:ext>
            </a:extLst>
          </p:cNvPr>
          <p:cNvSpPr>
            <a:spLocks noGrp="1"/>
          </p:cNvSpPr>
          <p:nvPr>
            <p:ph idx="1"/>
          </p:nvPr>
        </p:nvSpPr>
        <p:spPr>
          <a:xfrm>
            <a:off x="822960" y="1124744"/>
            <a:ext cx="7520940" cy="3960440"/>
          </a:xfrm>
        </p:spPr>
        <p:txBody>
          <a:bodyPr>
            <a:normAutofit fontScale="92500" lnSpcReduction="10000"/>
          </a:bodyPr>
          <a:lstStyle/>
          <a:p>
            <a:pPr marL="0" indent="0"/>
            <a:r>
              <a:rPr lang="nl-NL" b="0">
                <a:solidFill>
                  <a:srgbClr val="002060"/>
                </a:solidFill>
                <a:latin typeface="Verdana" panose="020B0604030504040204" pitchFamily="34" charset="0"/>
                <a:ea typeface="Verdana" panose="020B0604030504040204" pitchFamily="34" charset="0"/>
              </a:rPr>
              <a:t>Nederlandse kinderen leren veel </a:t>
            </a:r>
            <a:r>
              <a:rPr lang="nl-NL">
                <a:solidFill>
                  <a:srgbClr val="002060"/>
                </a:solidFill>
                <a:latin typeface="Verdana" panose="020B0604030504040204" pitchFamily="34" charset="0"/>
                <a:ea typeface="Verdana" panose="020B0604030504040204" pitchFamily="34" charset="0"/>
              </a:rPr>
              <a:t>taalonderdelen</a:t>
            </a:r>
            <a:r>
              <a:rPr lang="nl-NL" b="0">
                <a:solidFill>
                  <a:srgbClr val="002060"/>
                </a:solidFill>
                <a:latin typeface="Verdana" panose="020B0604030504040204" pitchFamily="34" charset="0"/>
                <a:ea typeface="Verdana" panose="020B0604030504040204" pitchFamily="34" charset="0"/>
              </a:rPr>
              <a:t> al voordat ze naar school gaan:</a:t>
            </a:r>
          </a:p>
          <a:p>
            <a:pPr marL="285750" indent="-285750">
              <a:lnSpc>
                <a:spcPct val="120000"/>
              </a:lnSpc>
              <a:buFont typeface="Arial" panose="020B0604020202020204" pitchFamily="34" charset="0"/>
              <a:buChar char="•"/>
            </a:pPr>
            <a:r>
              <a:rPr lang="nl-NL">
                <a:solidFill>
                  <a:srgbClr val="002060"/>
                </a:solidFill>
                <a:latin typeface="Verdana" panose="020B0604030504040204" pitchFamily="34" charset="0"/>
                <a:ea typeface="Verdana" panose="020B0604030504040204" pitchFamily="34" charset="0"/>
              </a:rPr>
              <a:t>Fonologie: </a:t>
            </a:r>
            <a:r>
              <a:rPr lang="nl-NL" b="0">
                <a:solidFill>
                  <a:srgbClr val="002060"/>
                </a:solidFill>
                <a:latin typeface="Verdana" panose="020B0604030504040204" pitchFamily="34" charset="0"/>
                <a:ea typeface="Verdana" panose="020B0604030504040204" pitchFamily="34" charset="0"/>
              </a:rPr>
              <a:t>klanken/letters, klankregels, woord/zinsaccent, intonatie, leestekens. </a:t>
            </a:r>
            <a:r>
              <a:rPr lang="nl-NL" sz="1300" b="0" i="1">
                <a:solidFill>
                  <a:schemeClr val="accent2"/>
                </a:solidFill>
                <a:latin typeface="Verdana" panose="020B0604030504040204" pitchFamily="34" charset="0"/>
                <a:ea typeface="Verdana" panose="020B0604030504040204" pitchFamily="34" charset="0"/>
              </a:rPr>
              <a:t>- Het onderscheid tussen ‘i’ en ‘ie’.</a:t>
            </a:r>
            <a:endParaRPr lang="nl-NL" sz="1300" b="0">
              <a:solidFill>
                <a:schemeClr val="accent2"/>
              </a:solidFill>
              <a:latin typeface="Verdana" panose="020B0604030504040204" pitchFamily="34" charset="0"/>
              <a:ea typeface="Verdana" panose="020B0604030504040204" pitchFamily="34" charset="0"/>
            </a:endParaRPr>
          </a:p>
          <a:p>
            <a:pPr marL="285750" indent="-285750">
              <a:lnSpc>
                <a:spcPct val="120000"/>
              </a:lnSpc>
              <a:buFont typeface="Arial" panose="020B0604020202020204" pitchFamily="34" charset="0"/>
              <a:buChar char="•"/>
            </a:pPr>
            <a:r>
              <a:rPr lang="nl-NL">
                <a:solidFill>
                  <a:srgbClr val="002060"/>
                </a:solidFill>
                <a:latin typeface="Verdana" panose="020B0604030504040204" pitchFamily="34" charset="0"/>
                <a:ea typeface="Verdana" panose="020B0604030504040204" pitchFamily="34" charset="0"/>
              </a:rPr>
              <a:t>Morfologie: </a:t>
            </a:r>
            <a:r>
              <a:rPr lang="nl-NL" b="0">
                <a:solidFill>
                  <a:srgbClr val="002060"/>
                </a:solidFill>
                <a:latin typeface="Verdana" panose="020B0604030504040204" pitchFamily="34" charset="0"/>
                <a:ea typeface="Verdana" panose="020B0604030504040204" pitchFamily="34" charset="0"/>
              </a:rPr>
              <a:t>verbuiging, vervoeging, samenstelling, afleiding.               </a:t>
            </a:r>
            <a:r>
              <a:rPr lang="nl-NL" sz="1300" b="0" i="1">
                <a:solidFill>
                  <a:schemeClr val="accent2"/>
                </a:solidFill>
                <a:latin typeface="Verdana" panose="020B0604030504040204" pitchFamily="34" charset="0"/>
                <a:ea typeface="Verdana" panose="020B0604030504040204" pitchFamily="34" charset="0"/>
              </a:rPr>
              <a:t> - ‘de stoel’ </a:t>
            </a:r>
            <a:r>
              <a:rPr lang="nl-NL" sz="1300" b="0" i="1">
                <a:solidFill>
                  <a:schemeClr val="accent2"/>
                </a:solidFill>
                <a:latin typeface="Verdana" panose="020B0604030504040204" pitchFamily="34" charset="0"/>
                <a:ea typeface="Verdana" panose="020B0604030504040204" pitchFamily="34" charset="0"/>
                <a:sym typeface="Wingdings" panose="05000000000000000000" pitchFamily="2" charset="2"/>
              </a:rPr>
              <a:t> ‘het stoeltje’.</a:t>
            </a:r>
            <a:endParaRPr lang="nl-NL" sz="1300" b="0">
              <a:solidFill>
                <a:schemeClr val="accent2"/>
              </a:solidFill>
              <a:latin typeface="Verdana" panose="020B0604030504040204" pitchFamily="34" charset="0"/>
              <a:ea typeface="Verdana" panose="020B0604030504040204" pitchFamily="34" charset="0"/>
            </a:endParaRPr>
          </a:p>
          <a:p>
            <a:pPr marL="285750" indent="-285750">
              <a:lnSpc>
                <a:spcPct val="120000"/>
              </a:lnSpc>
              <a:buFont typeface="Arial" panose="020B0604020202020204" pitchFamily="34" charset="0"/>
              <a:buChar char="•"/>
            </a:pPr>
            <a:r>
              <a:rPr lang="nl-NL">
                <a:solidFill>
                  <a:srgbClr val="002060"/>
                </a:solidFill>
                <a:latin typeface="Verdana" panose="020B0604030504040204" pitchFamily="34" charset="0"/>
                <a:ea typeface="Verdana" panose="020B0604030504040204" pitchFamily="34" charset="0"/>
              </a:rPr>
              <a:t>Syntaxis: </a:t>
            </a:r>
            <a:r>
              <a:rPr lang="nl-NL" b="0">
                <a:solidFill>
                  <a:srgbClr val="002060"/>
                </a:solidFill>
                <a:latin typeface="Verdana" panose="020B0604030504040204" pitchFamily="34" charset="0"/>
                <a:ea typeface="Verdana" panose="020B0604030504040204" pitchFamily="34" charset="0"/>
              </a:rPr>
              <a:t>zinstypes, zinsdelen</a:t>
            </a:r>
            <a:r>
              <a:rPr lang="nl-NL" sz="1500" b="0">
                <a:solidFill>
                  <a:schemeClr val="accent6">
                    <a:lumMod val="50000"/>
                  </a:schemeClr>
                </a:solidFill>
                <a:latin typeface="Verdana" panose="020B0604030504040204" pitchFamily="34" charset="0"/>
                <a:ea typeface="Verdana" panose="020B0604030504040204" pitchFamily="34" charset="0"/>
              </a:rPr>
              <a:t>.</a:t>
            </a:r>
            <a:r>
              <a:rPr lang="nl-NL" sz="1500" b="0">
                <a:solidFill>
                  <a:schemeClr val="accent2"/>
                </a:solidFill>
                <a:latin typeface="Verdana" panose="020B0604030504040204" pitchFamily="34" charset="0"/>
                <a:ea typeface="Verdana" panose="020B0604030504040204" pitchFamily="34" charset="0"/>
              </a:rPr>
              <a:t> </a:t>
            </a:r>
            <a:r>
              <a:rPr lang="nl-NL" sz="1300" b="0" i="1">
                <a:solidFill>
                  <a:schemeClr val="accent2"/>
                </a:solidFill>
                <a:latin typeface="Verdana" panose="020B0604030504040204" pitchFamily="34" charset="0"/>
                <a:ea typeface="Verdana" panose="020B0604030504040204" pitchFamily="34" charset="0"/>
              </a:rPr>
              <a:t>- Een zin moet een bepaalde volgorde hebben.</a:t>
            </a:r>
            <a:endParaRPr lang="nl-NL" sz="1300" b="0">
              <a:solidFill>
                <a:schemeClr val="accent2"/>
              </a:solidFill>
              <a:latin typeface="Verdana" panose="020B0604030504040204" pitchFamily="34" charset="0"/>
              <a:ea typeface="Verdana" panose="020B0604030504040204" pitchFamily="34" charset="0"/>
            </a:endParaRPr>
          </a:p>
          <a:p>
            <a:pPr marL="285750" indent="-285750">
              <a:lnSpc>
                <a:spcPct val="120000"/>
              </a:lnSpc>
              <a:buFont typeface="Arial" panose="020B0604020202020204" pitchFamily="34" charset="0"/>
              <a:buChar char="•"/>
            </a:pPr>
            <a:r>
              <a:rPr lang="nl-NL">
                <a:solidFill>
                  <a:srgbClr val="002060"/>
                </a:solidFill>
                <a:latin typeface="Verdana" panose="020B0604030504040204" pitchFamily="34" charset="0"/>
                <a:ea typeface="Verdana" panose="020B0604030504040204" pitchFamily="34" charset="0"/>
              </a:rPr>
              <a:t>Lexicon: </a:t>
            </a:r>
            <a:r>
              <a:rPr lang="nl-NL" b="0">
                <a:solidFill>
                  <a:srgbClr val="002060"/>
                </a:solidFill>
                <a:latin typeface="Verdana" panose="020B0604030504040204" pitchFamily="34" charset="0"/>
                <a:ea typeface="Verdana" panose="020B0604030504040204" pitchFamily="34" charset="0"/>
              </a:rPr>
              <a:t>inhoudswoorden, functiewoorden.                                   </a:t>
            </a:r>
            <a:r>
              <a:rPr lang="nl-NL" sz="1300" b="0" i="1">
                <a:solidFill>
                  <a:schemeClr val="accent2"/>
                </a:solidFill>
                <a:latin typeface="Verdana" panose="020B0604030504040204" pitchFamily="34" charset="0"/>
                <a:ea typeface="Verdana" panose="020B0604030504040204" pitchFamily="34" charset="0"/>
              </a:rPr>
              <a:t>         - Hoeveel woorden kent iemand en hoe zijn deze woorden met elkaar verbonden?</a:t>
            </a:r>
            <a:endParaRPr lang="nl-NL" sz="1300" b="0">
              <a:solidFill>
                <a:schemeClr val="accent2"/>
              </a:solidFill>
              <a:latin typeface="Verdana" panose="020B0604030504040204" pitchFamily="34" charset="0"/>
              <a:ea typeface="Verdana" panose="020B0604030504040204" pitchFamily="34" charset="0"/>
            </a:endParaRPr>
          </a:p>
          <a:p>
            <a:pPr marL="285750" indent="-285750">
              <a:lnSpc>
                <a:spcPct val="120000"/>
              </a:lnSpc>
              <a:buFont typeface="Arial" panose="020B0604020202020204" pitchFamily="34" charset="0"/>
              <a:buChar char="•"/>
            </a:pPr>
            <a:r>
              <a:rPr lang="nl-NL">
                <a:solidFill>
                  <a:srgbClr val="002060"/>
                </a:solidFill>
                <a:latin typeface="Verdana" panose="020B0604030504040204" pitchFamily="34" charset="0"/>
                <a:ea typeface="Verdana" panose="020B0604030504040204" pitchFamily="34" charset="0"/>
              </a:rPr>
              <a:t>Semantiek: </a:t>
            </a:r>
            <a:r>
              <a:rPr lang="nl-NL" b="0">
                <a:solidFill>
                  <a:srgbClr val="002060"/>
                </a:solidFill>
                <a:latin typeface="Verdana" panose="020B0604030504040204" pitchFamily="34" charset="0"/>
                <a:ea typeface="Verdana" panose="020B0604030504040204" pitchFamily="34" charset="0"/>
              </a:rPr>
              <a:t>relaties als ruimte, tijd, bezit, woordcombinaties, uitdrukkingen</a:t>
            </a:r>
            <a:r>
              <a:rPr lang="nl-NL" sz="1500" b="0">
                <a:solidFill>
                  <a:srgbClr val="002060"/>
                </a:solidFill>
                <a:latin typeface="Verdana" panose="020B0604030504040204" pitchFamily="34" charset="0"/>
                <a:ea typeface="Verdana" panose="020B0604030504040204" pitchFamily="34" charset="0"/>
              </a:rPr>
              <a:t>. </a:t>
            </a:r>
            <a:r>
              <a:rPr lang="nl-NL" sz="1300" b="0" i="1">
                <a:solidFill>
                  <a:schemeClr val="accent2"/>
                </a:solidFill>
                <a:latin typeface="Verdana" panose="020B0604030504040204" pitchFamily="34" charset="0"/>
                <a:ea typeface="Verdana" panose="020B0604030504040204" pitchFamily="34" charset="0"/>
              </a:rPr>
              <a:t>–</a:t>
            </a:r>
            <a:r>
              <a:rPr lang="nl-NL" sz="1500" b="0" i="1">
                <a:solidFill>
                  <a:schemeClr val="accent2"/>
                </a:solidFill>
                <a:latin typeface="Verdana" panose="020B0604030504040204" pitchFamily="34" charset="0"/>
                <a:ea typeface="Verdana" panose="020B0604030504040204" pitchFamily="34" charset="0"/>
              </a:rPr>
              <a:t> </a:t>
            </a:r>
            <a:r>
              <a:rPr lang="nl-NL" sz="1300" b="0" i="1">
                <a:solidFill>
                  <a:schemeClr val="accent2"/>
                </a:solidFill>
                <a:latin typeface="Verdana" panose="020B0604030504040204" pitchFamily="34" charset="0"/>
                <a:ea typeface="Verdana" panose="020B0604030504040204" pitchFamily="34" charset="0"/>
              </a:rPr>
              <a:t>‘zo rood als een kreeft’.</a:t>
            </a:r>
            <a:endParaRPr lang="nl-NL" sz="1300" b="0">
              <a:solidFill>
                <a:schemeClr val="accent2"/>
              </a:solidFill>
              <a:latin typeface="Verdana" panose="020B0604030504040204" pitchFamily="34" charset="0"/>
              <a:ea typeface="Verdana" panose="020B0604030504040204" pitchFamily="34" charset="0"/>
            </a:endParaRPr>
          </a:p>
          <a:p>
            <a:pPr marL="285750" indent="-285750">
              <a:lnSpc>
                <a:spcPct val="120000"/>
              </a:lnSpc>
              <a:buFont typeface="Arial" panose="020B0604020202020204" pitchFamily="34" charset="0"/>
              <a:buChar char="•"/>
            </a:pPr>
            <a:r>
              <a:rPr lang="nl-NL">
                <a:solidFill>
                  <a:srgbClr val="002060"/>
                </a:solidFill>
                <a:latin typeface="Verdana" panose="020B0604030504040204" pitchFamily="34" charset="0"/>
                <a:ea typeface="Verdana" panose="020B0604030504040204" pitchFamily="34" charset="0"/>
              </a:rPr>
              <a:t>Pragmatiek: </a:t>
            </a:r>
            <a:r>
              <a:rPr lang="nl-NL" b="0">
                <a:solidFill>
                  <a:srgbClr val="002060"/>
                </a:solidFill>
                <a:latin typeface="Verdana" panose="020B0604030504040204" pitchFamily="34" charset="0"/>
                <a:ea typeface="Verdana" panose="020B0604030504040204" pitchFamily="34" charset="0"/>
              </a:rPr>
              <a:t>begroeten, vragen, gespreksconventies.                   </a:t>
            </a:r>
            <a:r>
              <a:rPr lang="nl-NL" sz="1300" b="0" i="1">
                <a:solidFill>
                  <a:schemeClr val="accent2"/>
                </a:solidFill>
                <a:latin typeface="Verdana" panose="020B0604030504040204" pitchFamily="34" charset="0"/>
                <a:ea typeface="Verdana" panose="020B0604030504040204" pitchFamily="34" charset="0"/>
              </a:rPr>
              <a:t>          - Wanneer spreek je iemand met ‘u’ aan?</a:t>
            </a:r>
            <a:endParaRPr lang="nl-NL" sz="1300" b="0">
              <a:solidFill>
                <a:schemeClr val="accent2"/>
              </a:solidFill>
              <a:latin typeface="Verdana" panose="020B0604030504040204" pitchFamily="34" charset="0"/>
              <a:ea typeface="Verdana" panose="020B0604030504040204" pitchFamily="34" charset="0"/>
            </a:endParaRPr>
          </a:p>
          <a:p>
            <a:pPr marL="0" indent="0">
              <a:buNone/>
            </a:pPr>
            <a:endParaRPr lang="nl-NL" b="0">
              <a:solidFill>
                <a:srgbClr val="002060"/>
              </a:solidFill>
              <a:latin typeface="Verdana" panose="020B0604030504040204" pitchFamily="34" charset="0"/>
              <a:ea typeface="Verdana" panose="020B0604030504040204" pitchFamily="34" charset="0"/>
            </a:endParaRPr>
          </a:p>
        </p:txBody>
      </p:sp>
      <p:pic>
        <p:nvPicPr>
          <p:cNvPr id="3" name="46564CC1-81EC-4D85-8A6E-22C43108EE16" descr="IMG_3250.jpg">
            <a:extLst>
              <a:ext uri="{FF2B5EF4-FFF2-40B4-BE49-F238E27FC236}">
                <a16:creationId xmlns:a16="http://schemas.microsoft.com/office/drawing/2014/main" id="{74DBD826-8B11-C3BF-0C53-41BF8EC0F6B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865" b="4766"/>
          <a:stretch/>
        </p:blipFill>
        <p:spPr bwMode="auto">
          <a:xfrm>
            <a:off x="6079388" y="4712677"/>
            <a:ext cx="2751133" cy="1864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8683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F27AF-3007-6D34-3D08-2209342AC27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61614D4-46FA-C0F5-7D5F-4116587F3485}"/>
              </a:ext>
            </a:extLst>
          </p:cNvPr>
          <p:cNvSpPr>
            <a:spLocks noGrp="1"/>
          </p:cNvSpPr>
          <p:nvPr>
            <p:ph type="title"/>
          </p:nvPr>
        </p:nvSpPr>
        <p:spPr>
          <a:xfrm>
            <a:off x="107504" y="2060848"/>
            <a:ext cx="8928992" cy="548640"/>
          </a:xfrm>
        </p:spPr>
        <p:txBody>
          <a:bodyPr/>
          <a:lstStyle/>
          <a:p>
            <a:pPr algn="ctr"/>
            <a:r>
              <a:rPr lang="nl-NL" sz="3600" b="1" dirty="0">
                <a:solidFill>
                  <a:srgbClr val="00B0F0"/>
                </a:solidFill>
              </a:rPr>
              <a:t>woordenschat</a:t>
            </a:r>
            <a:r>
              <a:rPr lang="nl-NL" sz="3600" dirty="0">
                <a:solidFill>
                  <a:srgbClr val="00B0F0"/>
                </a:solidFill>
              </a:rPr>
              <a:t> </a:t>
            </a:r>
            <a:r>
              <a:rPr lang="nl-NL" sz="3600" b="1" dirty="0">
                <a:solidFill>
                  <a:schemeClr val="accent6">
                    <a:lumMod val="50000"/>
                  </a:schemeClr>
                </a:solidFill>
              </a:rPr>
              <a:t>&amp;</a:t>
            </a:r>
            <a:br>
              <a:rPr lang="nl-NL" sz="3600" b="1" dirty="0">
                <a:solidFill>
                  <a:srgbClr val="00B0F0"/>
                </a:solidFill>
              </a:rPr>
            </a:br>
            <a:r>
              <a:rPr lang="nl-NL" sz="3600" dirty="0">
                <a:solidFill>
                  <a:schemeClr val="accent2"/>
                </a:solidFill>
              </a:rPr>
              <a:t>taalaanbod</a:t>
            </a:r>
            <a:r>
              <a:rPr lang="nl-NL" sz="2800" dirty="0">
                <a:solidFill>
                  <a:schemeClr val="accent2"/>
                </a:solidFill>
              </a:rPr>
              <a:t> </a:t>
            </a:r>
            <a:endParaRPr lang="nl-NL" b="1" dirty="0">
              <a:solidFill>
                <a:schemeClr val="accent2"/>
              </a:solidFill>
            </a:endParaRPr>
          </a:p>
        </p:txBody>
      </p:sp>
    </p:spTree>
    <p:extLst>
      <p:ext uri="{BB962C8B-B14F-4D97-AF65-F5344CB8AC3E}">
        <p14:creationId xmlns:p14="http://schemas.microsoft.com/office/powerpoint/2010/main" val="830230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solidFill>
                  <a:srgbClr val="04516D"/>
                </a:solidFill>
              </a:rPr>
              <a:t>Waarom woordenschatonderwijs?</a:t>
            </a:r>
            <a:endParaRPr lang="nl-NL" b="1">
              <a:solidFill>
                <a:schemeClr val="accent6"/>
              </a:solidFill>
            </a:endParaRPr>
          </a:p>
        </p:txBody>
      </p:sp>
      <p:sp>
        <p:nvSpPr>
          <p:cNvPr id="5" name="Tijdelijke aanduiding voor inhoud 5">
            <a:extLst>
              <a:ext uri="{FF2B5EF4-FFF2-40B4-BE49-F238E27FC236}">
                <a16:creationId xmlns:a16="http://schemas.microsoft.com/office/drawing/2014/main" id="{11F9517B-F6D4-B147-DF03-6400779269D5}"/>
              </a:ext>
            </a:extLst>
          </p:cNvPr>
          <p:cNvSpPr>
            <a:spLocks noGrp="1"/>
          </p:cNvSpPr>
          <p:nvPr>
            <p:ph idx="1"/>
          </p:nvPr>
        </p:nvSpPr>
        <p:spPr>
          <a:xfrm>
            <a:off x="822960" y="1100628"/>
            <a:ext cx="7520940" cy="3579849"/>
          </a:xfrm>
        </p:spPr>
        <p:txBody>
          <a:bodyPr/>
          <a:lstStyle/>
          <a:p>
            <a:pPr marL="285750" indent="-285750">
              <a:buFont typeface="Arial" panose="020B0604020202020204" pitchFamily="34" charset="0"/>
              <a:buChar char="•"/>
            </a:pPr>
            <a:r>
              <a:rPr lang="nl-NL" b="0">
                <a:solidFill>
                  <a:srgbClr val="002060"/>
                </a:solidFill>
                <a:latin typeface="Verdana" panose="020B0604030504040204" pitchFamily="34" charset="0"/>
                <a:ea typeface="Verdana" panose="020B0604030504040204" pitchFamily="34" charset="0"/>
              </a:rPr>
              <a:t>Kinderen moeten voldoende woorden kennen om mee te kunnen komen op school.</a:t>
            </a:r>
          </a:p>
          <a:p>
            <a:pPr marL="285750" indent="-285750">
              <a:buFont typeface="Arial" panose="020B0604020202020204" pitchFamily="34" charset="0"/>
              <a:buChar char="•"/>
            </a:pPr>
            <a:r>
              <a:rPr lang="nl-NL" b="0">
                <a:solidFill>
                  <a:srgbClr val="002060"/>
                </a:solidFill>
                <a:latin typeface="Verdana" panose="020B0604030504040204" pitchFamily="34" charset="0"/>
                <a:ea typeface="Verdana" panose="020B0604030504040204" pitchFamily="34" charset="0"/>
              </a:rPr>
              <a:t>De belangrijkste factor voor het falen op school is een onvoldoende woordenschat (</a:t>
            </a:r>
            <a:r>
              <a:rPr lang="nl-NL" b="0" i="1">
                <a:solidFill>
                  <a:srgbClr val="002060"/>
                </a:solidFill>
                <a:latin typeface="Verdana" panose="020B0604030504040204" pitchFamily="34" charset="0"/>
                <a:ea typeface="Verdana" panose="020B0604030504040204" pitchFamily="34" charset="0"/>
              </a:rPr>
              <a:t>Becker, 1977)</a:t>
            </a:r>
          </a:p>
          <a:p>
            <a:pPr marL="285750" indent="-285750">
              <a:buFont typeface="Arial" panose="020B0604020202020204" pitchFamily="34" charset="0"/>
              <a:buChar char="•"/>
            </a:pPr>
            <a:r>
              <a:rPr lang="nl-NL" b="0">
                <a:solidFill>
                  <a:srgbClr val="002060"/>
                </a:solidFill>
                <a:latin typeface="Verdana" panose="020B0604030504040204" pitchFamily="34" charset="0"/>
                <a:ea typeface="Verdana" panose="020B0604030504040204" pitchFamily="34" charset="0"/>
              </a:rPr>
              <a:t>De basis wordt gelegd in de onderbouw.</a:t>
            </a:r>
          </a:p>
        </p:txBody>
      </p:sp>
      <p:sp>
        <p:nvSpPr>
          <p:cNvPr id="3" name="Tekstvak 2">
            <a:extLst>
              <a:ext uri="{FF2B5EF4-FFF2-40B4-BE49-F238E27FC236}">
                <a16:creationId xmlns:a16="http://schemas.microsoft.com/office/drawing/2014/main" id="{5EB7D526-3D03-43B0-5D16-69C4362C4367}"/>
              </a:ext>
            </a:extLst>
          </p:cNvPr>
          <p:cNvSpPr txBox="1"/>
          <p:nvPr/>
        </p:nvSpPr>
        <p:spPr>
          <a:xfrm>
            <a:off x="834390" y="2725694"/>
            <a:ext cx="3749040" cy="2231380"/>
          </a:xfrm>
          <a:prstGeom prst="rect">
            <a:avLst/>
          </a:prstGeom>
          <a:noFill/>
        </p:spPr>
        <p:txBody>
          <a:bodyPr wrap="square" rtlCol="0">
            <a:spAutoFit/>
          </a:bodyPr>
          <a:lstStyle/>
          <a:p>
            <a:pPr>
              <a:lnSpc>
                <a:spcPct val="150000"/>
              </a:lnSpc>
            </a:pPr>
            <a:r>
              <a:rPr lang="nl-NL" b="1" u="sng">
                <a:solidFill>
                  <a:schemeClr val="accent2"/>
                </a:solidFill>
                <a:latin typeface="Verdana" panose="020B0604030504040204" pitchFamily="34" charset="0"/>
                <a:ea typeface="Verdana" panose="020B0604030504040204" pitchFamily="34" charset="0"/>
              </a:rPr>
              <a:t>Neerwaartse spiraal</a:t>
            </a:r>
          </a:p>
          <a:p>
            <a:pPr marL="285750" indent="-285750">
              <a:buFont typeface="Arial" panose="020B0604020202020204" pitchFamily="34" charset="0"/>
              <a:buChar char="•"/>
            </a:pPr>
            <a:r>
              <a:rPr lang="nl-NL" sz="1600">
                <a:solidFill>
                  <a:srgbClr val="002060"/>
                </a:solidFill>
                <a:latin typeface="Verdana" panose="020B0604030504040204" pitchFamily="34" charset="0"/>
                <a:ea typeface="Verdana" panose="020B0604030504040204" pitchFamily="34" charset="0"/>
              </a:rPr>
              <a:t>Achterstand woordenschat</a:t>
            </a:r>
          </a:p>
          <a:p>
            <a:pPr marL="285750" indent="-285750">
              <a:buFont typeface="Arial" panose="020B0604020202020204" pitchFamily="34" charset="0"/>
              <a:buChar char="•"/>
            </a:pPr>
            <a:r>
              <a:rPr lang="nl-NL" sz="1600">
                <a:solidFill>
                  <a:srgbClr val="002060"/>
                </a:solidFill>
                <a:latin typeface="Verdana" panose="020B0604030504040204" pitchFamily="34" charset="0"/>
                <a:ea typeface="Verdana" panose="020B0604030504040204" pitchFamily="34" charset="0"/>
              </a:rPr>
              <a:t>Minder goed begrijpend luisteren</a:t>
            </a:r>
          </a:p>
          <a:p>
            <a:pPr marL="285750" indent="-285750">
              <a:buFont typeface="Arial" panose="020B0604020202020204" pitchFamily="34" charset="0"/>
              <a:buChar char="•"/>
            </a:pPr>
            <a:r>
              <a:rPr lang="nl-NL" sz="1600">
                <a:solidFill>
                  <a:srgbClr val="002060"/>
                </a:solidFill>
                <a:latin typeface="Verdana" panose="020B0604030504040204" pitchFamily="34" charset="0"/>
                <a:ea typeface="Verdana" panose="020B0604030504040204" pitchFamily="34" charset="0"/>
              </a:rPr>
              <a:t>Minder goed lezen</a:t>
            </a:r>
          </a:p>
          <a:p>
            <a:pPr marL="285750" indent="-285750">
              <a:buFont typeface="Arial" panose="020B0604020202020204" pitchFamily="34" charset="0"/>
              <a:buChar char="•"/>
            </a:pPr>
            <a:r>
              <a:rPr lang="nl-NL" sz="1600">
                <a:solidFill>
                  <a:srgbClr val="002060"/>
                </a:solidFill>
                <a:latin typeface="Verdana" panose="020B0604030504040204" pitchFamily="34" charset="0"/>
                <a:ea typeface="Verdana" panose="020B0604030504040204" pitchFamily="34" charset="0"/>
              </a:rPr>
              <a:t>Minder profiteren van onderwijs</a:t>
            </a:r>
          </a:p>
          <a:p>
            <a:pPr marL="285750" indent="-285750">
              <a:buFont typeface="Arial" panose="020B0604020202020204" pitchFamily="34" charset="0"/>
              <a:buChar char="•"/>
            </a:pPr>
            <a:r>
              <a:rPr lang="nl-NL" sz="1600">
                <a:solidFill>
                  <a:srgbClr val="002060"/>
                </a:solidFill>
                <a:latin typeface="Verdana" panose="020B0604030504040204" pitchFamily="34" charset="0"/>
                <a:ea typeface="Verdana" panose="020B0604030504040204" pitchFamily="34" charset="0"/>
              </a:rPr>
              <a:t>Grotere woord(kennis)achterstand</a:t>
            </a:r>
          </a:p>
        </p:txBody>
      </p:sp>
      <p:sp>
        <p:nvSpPr>
          <p:cNvPr id="6" name="Tekstvak 5">
            <a:extLst>
              <a:ext uri="{FF2B5EF4-FFF2-40B4-BE49-F238E27FC236}">
                <a16:creationId xmlns:a16="http://schemas.microsoft.com/office/drawing/2014/main" id="{B897B68E-84FF-8B06-4A9A-056467E4813E}"/>
              </a:ext>
            </a:extLst>
          </p:cNvPr>
          <p:cNvSpPr txBox="1"/>
          <p:nvPr/>
        </p:nvSpPr>
        <p:spPr>
          <a:xfrm>
            <a:off x="5004048" y="2725694"/>
            <a:ext cx="4016374" cy="2231380"/>
          </a:xfrm>
          <a:prstGeom prst="rect">
            <a:avLst/>
          </a:prstGeom>
          <a:noFill/>
        </p:spPr>
        <p:txBody>
          <a:bodyPr wrap="square" rtlCol="0">
            <a:spAutoFit/>
          </a:bodyPr>
          <a:lstStyle/>
          <a:p>
            <a:pPr>
              <a:lnSpc>
                <a:spcPct val="150000"/>
              </a:lnSpc>
            </a:pPr>
            <a:r>
              <a:rPr lang="nl-NL" b="1" u="sng">
                <a:solidFill>
                  <a:schemeClr val="accent2"/>
                </a:solidFill>
                <a:latin typeface="Verdana" panose="020B0604030504040204" pitchFamily="34" charset="0"/>
                <a:ea typeface="Verdana" panose="020B0604030504040204" pitchFamily="34" charset="0"/>
              </a:rPr>
              <a:t>Opwaartse spiraal</a:t>
            </a:r>
          </a:p>
          <a:p>
            <a:pPr marL="285750" indent="-285750">
              <a:buFont typeface="Arial" panose="020B0604020202020204" pitchFamily="34" charset="0"/>
              <a:buChar char="•"/>
            </a:pPr>
            <a:r>
              <a:rPr lang="nl-NL" sz="1600">
                <a:solidFill>
                  <a:schemeClr val="accent6">
                    <a:lumMod val="50000"/>
                  </a:schemeClr>
                </a:solidFill>
                <a:latin typeface="Verdana" panose="020B0604030504040204" pitchFamily="34" charset="0"/>
                <a:ea typeface="Verdana" panose="020B0604030504040204" pitchFamily="34" charset="0"/>
              </a:rPr>
              <a:t>Schoolsucces</a:t>
            </a:r>
          </a:p>
          <a:p>
            <a:pPr marL="285750" indent="-285750">
              <a:buFont typeface="Arial" panose="020B0604020202020204" pitchFamily="34" charset="0"/>
              <a:buChar char="•"/>
            </a:pPr>
            <a:r>
              <a:rPr lang="nl-NL" sz="1600">
                <a:solidFill>
                  <a:schemeClr val="accent6">
                    <a:lumMod val="50000"/>
                  </a:schemeClr>
                </a:solidFill>
                <a:latin typeface="Verdana" panose="020B0604030504040204" pitchFamily="34" charset="0"/>
                <a:ea typeface="Verdana" panose="020B0604030504040204" pitchFamily="34" charset="0"/>
              </a:rPr>
              <a:t>Meer woorden bijleren</a:t>
            </a:r>
          </a:p>
          <a:p>
            <a:pPr marL="285750" indent="-285750">
              <a:buFont typeface="Arial" panose="020B0604020202020204" pitchFamily="34" charset="0"/>
              <a:buChar char="•"/>
            </a:pPr>
            <a:r>
              <a:rPr lang="nl-NL" sz="1600">
                <a:solidFill>
                  <a:schemeClr val="accent6">
                    <a:lumMod val="50000"/>
                  </a:schemeClr>
                </a:solidFill>
                <a:latin typeface="Verdana" panose="020B0604030504040204" pitchFamily="34" charset="0"/>
                <a:ea typeface="Verdana" panose="020B0604030504040204" pitchFamily="34" charset="0"/>
              </a:rPr>
              <a:t>Beter (begrijpend) lezen en luisteren</a:t>
            </a:r>
          </a:p>
          <a:p>
            <a:pPr marL="285750" indent="-285750">
              <a:buFont typeface="Arial" panose="020B0604020202020204" pitchFamily="34" charset="0"/>
              <a:buChar char="•"/>
            </a:pPr>
            <a:r>
              <a:rPr lang="nl-NL" sz="1600">
                <a:solidFill>
                  <a:schemeClr val="accent6">
                    <a:lumMod val="50000"/>
                  </a:schemeClr>
                </a:solidFill>
                <a:latin typeface="Verdana" panose="020B0604030504040204" pitchFamily="34" charset="0"/>
                <a:ea typeface="Verdana" panose="020B0604030504040204" pitchFamily="34" charset="0"/>
              </a:rPr>
              <a:t>Alle kinderen bij de les</a:t>
            </a:r>
          </a:p>
          <a:p>
            <a:pPr marL="285750" indent="-285750">
              <a:buFont typeface="Arial" panose="020B0604020202020204" pitchFamily="34" charset="0"/>
              <a:buChar char="•"/>
            </a:pPr>
            <a:r>
              <a:rPr lang="nl-NL" sz="1600">
                <a:solidFill>
                  <a:schemeClr val="accent6">
                    <a:lumMod val="50000"/>
                  </a:schemeClr>
                </a:solidFill>
                <a:latin typeface="Verdana" panose="020B0604030504040204" pitchFamily="34" charset="0"/>
                <a:ea typeface="Verdana" panose="020B0604030504040204" pitchFamily="34" charset="0"/>
              </a:rPr>
              <a:t>Vanaf onderbouw een goede basiswoordenschat</a:t>
            </a:r>
          </a:p>
        </p:txBody>
      </p:sp>
      <p:cxnSp>
        <p:nvCxnSpPr>
          <p:cNvPr id="12" name="Rechte verbindingslijn met pijl 11">
            <a:extLst>
              <a:ext uri="{FF2B5EF4-FFF2-40B4-BE49-F238E27FC236}">
                <a16:creationId xmlns:a16="http://schemas.microsoft.com/office/drawing/2014/main" id="{084981DC-8DE1-84EB-DA11-8B7F1104B6C8}"/>
              </a:ext>
            </a:extLst>
          </p:cNvPr>
          <p:cNvCxnSpPr>
            <a:cxnSpLocks/>
          </p:cNvCxnSpPr>
          <p:nvPr/>
        </p:nvCxnSpPr>
        <p:spPr>
          <a:xfrm>
            <a:off x="611560" y="2780928"/>
            <a:ext cx="0" cy="216024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a:extLst>
              <a:ext uri="{FF2B5EF4-FFF2-40B4-BE49-F238E27FC236}">
                <a16:creationId xmlns:a16="http://schemas.microsoft.com/office/drawing/2014/main" id="{1954071C-9EB5-E83B-511D-145E3C8F118A}"/>
              </a:ext>
            </a:extLst>
          </p:cNvPr>
          <p:cNvCxnSpPr>
            <a:cxnSpLocks/>
          </p:cNvCxnSpPr>
          <p:nvPr/>
        </p:nvCxnSpPr>
        <p:spPr>
          <a:xfrm flipV="1">
            <a:off x="4788024" y="2725694"/>
            <a:ext cx="0" cy="2215474"/>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2657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15E285-8887-6112-5553-D76A77EDC05C}"/>
              </a:ext>
            </a:extLst>
          </p:cNvPr>
          <p:cNvSpPr>
            <a:spLocks noGrp="1"/>
          </p:cNvSpPr>
          <p:nvPr>
            <p:ph type="title"/>
          </p:nvPr>
        </p:nvSpPr>
        <p:spPr/>
        <p:txBody>
          <a:bodyPr/>
          <a:lstStyle/>
          <a:p>
            <a:r>
              <a:rPr lang="nl-NL">
                <a:solidFill>
                  <a:srgbClr val="04516D"/>
                </a:solidFill>
              </a:rPr>
              <a:t>Even voorstellen</a:t>
            </a:r>
            <a:endParaRPr lang="nl-NL">
              <a:solidFill>
                <a:schemeClr val="accent6"/>
              </a:solidFill>
            </a:endParaRPr>
          </a:p>
        </p:txBody>
      </p:sp>
      <p:sp>
        <p:nvSpPr>
          <p:cNvPr id="3" name="Tijdelijke aanduiding voor inhoud 2">
            <a:extLst>
              <a:ext uri="{FF2B5EF4-FFF2-40B4-BE49-F238E27FC236}">
                <a16:creationId xmlns:a16="http://schemas.microsoft.com/office/drawing/2014/main" id="{E4C65C89-8C60-7C70-8AE8-A2B165BA2AEB}"/>
              </a:ext>
            </a:extLst>
          </p:cNvPr>
          <p:cNvSpPr>
            <a:spLocks noGrp="1"/>
          </p:cNvSpPr>
          <p:nvPr>
            <p:ph idx="1"/>
          </p:nvPr>
        </p:nvSpPr>
        <p:spPr/>
        <p:txBody>
          <a:bodyPr>
            <a:normAutofit/>
          </a:bodyPr>
          <a:lstStyle/>
          <a:p>
            <a:pPr>
              <a:buFont typeface="Arial" panose="020B0604020202020204" pitchFamily="34" charset="0"/>
              <a:buChar char="•"/>
            </a:pPr>
            <a:r>
              <a:rPr lang="nl-NL" b="0" dirty="0">
                <a:solidFill>
                  <a:srgbClr val="002060"/>
                </a:solidFill>
                <a:latin typeface="Verdana" panose="020B0604030504040204" pitchFamily="34" charset="0"/>
                <a:ea typeface="Verdana" panose="020B0604030504040204" pitchFamily="34" charset="0"/>
              </a:rPr>
              <a:t>Floor de Bruin </a:t>
            </a:r>
            <a:r>
              <a:rPr lang="nl-NL" b="0" dirty="0">
                <a:solidFill>
                  <a:srgbClr val="002060"/>
                </a:solidFill>
              </a:rPr>
              <a:t>van het Taalexpertisecentrum, </a:t>
            </a:r>
            <a:r>
              <a:rPr lang="nl-NL" b="0" dirty="0">
                <a:solidFill>
                  <a:srgbClr val="002060"/>
                </a:solidFill>
                <a:latin typeface="Verdana" panose="020B0604030504040204" pitchFamily="34" charset="0"/>
                <a:ea typeface="Verdana" panose="020B0604030504040204" pitchFamily="34" charset="0"/>
              </a:rPr>
              <a:t>Taalcentrum Almere</a:t>
            </a:r>
          </a:p>
          <a:p>
            <a:pPr indent="0">
              <a:lnSpc>
                <a:spcPct val="150000"/>
              </a:lnSpc>
            </a:pPr>
            <a:r>
              <a:rPr lang="nl-NL" b="0" dirty="0">
                <a:solidFill>
                  <a:schemeClr val="accent6">
                    <a:lumMod val="60000"/>
                    <a:lumOff val="40000"/>
                  </a:schemeClr>
                </a:solidFill>
                <a:hlinkClick r:id="rId2">
                  <a:extLst>
                    <a:ext uri="{A12FA001-AC4F-418D-AE19-62706E023703}">
                      <ahyp:hlinkClr xmlns:ahyp="http://schemas.microsoft.com/office/drawing/2018/hyperlinkcolor" val="tx"/>
                    </a:ext>
                  </a:extLst>
                </a:hlinkClick>
              </a:rPr>
              <a:t>expertise@taalcentrumalmere.nl</a:t>
            </a:r>
            <a:endParaRPr lang="nl-NL" b="0" dirty="0">
              <a:solidFill>
                <a:schemeClr val="accent6">
                  <a:lumMod val="60000"/>
                  <a:lumOff val="40000"/>
                </a:schemeClr>
              </a:solidFill>
            </a:endParaRPr>
          </a:p>
          <a:p>
            <a:pPr indent="0">
              <a:lnSpc>
                <a:spcPct val="150000"/>
              </a:lnSpc>
            </a:pPr>
            <a:r>
              <a:rPr lang="nl-NL" b="0" dirty="0">
                <a:solidFill>
                  <a:schemeClr val="accent6">
                    <a:lumMod val="60000"/>
                    <a:lumOff val="40000"/>
                  </a:schemeClr>
                </a:solidFill>
                <a:hlinkClick r:id="rId3">
                  <a:extLst>
                    <a:ext uri="{A12FA001-AC4F-418D-AE19-62706E023703}">
                      <ahyp:hlinkClr xmlns:ahyp="http://schemas.microsoft.com/office/drawing/2018/hyperlinkcolor" val="tx"/>
                    </a:ext>
                  </a:extLst>
                </a:hlinkClick>
              </a:rPr>
              <a:t>https://www.taalcentrumalmere.nl/taalexpertise-expertisedeling</a:t>
            </a:r>
            <a:r>
              <a:rPr lang="nl-NL" b="0" dirty="0">
                <a:solidFill>
                  <a:schemeClr val="accent6">
                    <a:lumMod val="60000"/>
                    <a:lumOff val="40000"/>
                  </a:schemeClr>
                </a:solidFill>
              </a:rPr>
              <a:t> </a:t>
            </a:r>
          </a:p>
        </p:txBody>
      </p:sp>
      <p:pic>
        <p:nvPicPr>
          <p:cNvPr id="9218" name="Picture 2" descr="Ons Almere - Taalcentrum richt noodopvang in">
            <a:extLst>
              <a:ext uri="{FF2B5EF4-FFF2-40B4-BE49-F238E27FC236}">
                <a16:creationId xmlns:a16="http://schemas.microsoft.com/office/drawing/2014/main" id="{E7BB008C-A185-2E40-0414-F35C596A7D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4787" y="2652764"/>
            <a:ext cx="5237424" cy="29460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814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rgbClr val="04516D"/>
                </a:solidFill>
              </a:rPr>
              <a:t>taalgroeimiddelen</a:t>
            </a:r>
            <a:endParaRPr lang="nl-NL" b="1" dirty="0">
              <a:solidFill>
                <a:schemeClr val="accent6"/>
              </a:solidFill>
            </a:endParaRPr>
          </a:p>
        </p:txBody>
      </p:sp>
      <p:sp>
        <p:nvSpPr>
          <p:cNvPr id="5" name="Tijdelijke aanduiding voor inhoud 4">
            <a:extLst>
              <a:ext uri="{FF2B5EF4-FFF2-40B4-BE49-F238E27FC236}">
                <a16:creationId xmlns:a16="http://schemas.microsoft.com/office/drawing/2014/main" id="{D90C2F94-F8CE-BB22-A75F-1F4E25E0102B}"/>
              </a:ext>
            </a:extLst>
          </p:cNvPr>
          <p:cNvSpPr>
            <a:spLocks noGrp="1"/>
          </p:cNvSpPr>
          <p:nvPr>
            <p:ph idx="1"/>
          </p:nvPr>
        </p:nvSpPr>
        <p:spPr>
          <a:xfrm>
            <a:off x="662186" y="1014884"/>
            <a:ext cx="8089929" cy="5215093"/>
          </a:xfrm>
        </p:spPr>
        <p:txBody>
          <a:bodyPr>
            <a:normAutofit/>
          </a:bodyPr>
          <a:lstStyle/>
          <a:p>
            <a:pPr marL="0" indent="0"/>
            <a:r>
              <a:rPr lang="nl-NL" sz="1400" dirty="0">
                <a:solidFill>
                  <a:schemeClr val="accent2"/>
                </a:solidFill>
                <a:latin typeface="Verdana" panose="020B0604030504040204" pitchFamily="34" charset="0"/>
                <a:ea typeface="Verdana" panose="020B0604030504040204" pitchFamily="34" charset="0"/>
              </a:rPr>
              <a:t>Taalaanbod</a:t>
            </a:r>
          </a:p>
          <a:p>
            <a:pPr marL="285750" indent="-285750">
              <a:buFont typeface="Arial" panose="020B0604020202020204" pitchFamily="34" charset="0"/>
              <a:buChar char="•"/>
            </a:pPr>
            <a:r>
              <a:rPr lang="nl-NL" sz="1400" dirty="0">
                <a:solidFill>
                  <a:srgbClr val="002060"/>
                </a:solidFill>
                <a:latin typeface="Verdana" panose="020B0604030504040204" pitchFamily="34" charset="0"/>
                <a:ea typeface="Verdana" panose="020B0604030504040204" pitchFamily="34" charset="0"/>
              </a:rPr>
              <a:t>Direct woordenschatonderwijs:</a:t>
            </a:r>
            <a:r>
              <a:rPr lang="nl-NL" sz="1400" b="0" dirty="0">
                <a:solidFill>
                  <a:srgbClr val="002060"/>
                </a:solidFill>
                <a:latin typeface="Verdana" panose="020B0604030504040204" pitchFamily="34" charset="0"/>
                <a:ea typeface="Verdana" panose="020B0604030504040204" pitchFamily="34" charset="0"/>
              </a:rPr>
              <a:t> expliciete instructie </a:t>
            </a:r>
          </a:p>
          <a:p>
            <a:pPr marL="285750" indent="-285750">
              <a:lnSpc>
                <a:spcPct val="150000"/>
              </a:lnSpc>
              <a:buFont typeface="Arial" panose="020B0604020202020204" pitchFamily="34" charset="0"/>
              <a:buChar char="•"/>
            </a:pPr>
            <a:r>
              <a:rPr lang="nl-NL" sz="1400" dirty="0">
                <a:solidFill>
                  <a:srgbClr val="002060"/>
                </a:solidFill>
              </a:rPr>
              <a:t>Indirect</a:t>
            </a:r>
            <a:r>
              <a:rPr lang="nl-NL" sz="1400" b="0" dirty="0">
                <a:solidFill>
                  <a:srgbClr val="002060"/>
                </a:solidFill>
              </a:rPr>
              <a:t> </a:t>
            </a:r>
            <a:r>
              <a:rPr lang="nl-NL" sz="1400" dirty="0">
                <a:solidFill>
                  <a:srgbClr val="002060"/>
                </a:solidFill>
              </a:rPr>
              <a:t>woorden leren: </a:t>
            </a:r>
            <a:r>
              <a:rPr lang="nl-NL" sz="1400" b="0" dirty="0">
                <a:solidFill>
                  <a:srgbClr val="002060"/>
                </a:solidFill>
              </a:rPr>
              <a:t>leren in interactie, in een r</a:t>
            </a:r>
            <a:r>
              <a:rPr lang="nl-NL" sz="1400" b="0" dirty="0">
                <a:solidFill>
                  <a:srgbClr val="002060"/>
                </a:solidFill>
                <a:latin typeface="Verdana" panose="020B0604030504040204" pitchFamily="34" charset="0"/>
                <a:ea typeface="Verdana" panose="020B0604030504040204" pitchFamily="34" charset="0"/>
              </a:rPr>
              <a:t>ijke leeromgeving</a:t>
            </a:r>
          </a:p>
          <a:p>
            <a:pPr marL="285750" indent="-285750">
              <a:lnSpc>
                <a:spcPct val="150000"/>
              </a:lnSpc>
              <a:buFont typeface="Arial" panose="020B0604020202020204" pitchFamily="34" charset="0"/>
              <a:buChar char="•"/>
            </a:pPr>
            <a:r>
              <a:rPr lang="nl-NL" sz="1400" b="0" dirty="0">
                <a:solidFill>
                  <a:srgbClr val="002060"/>
                </a:solidFill>
              </a:rPr>
              <a:t>‘ondertitelen’ / </a:t>
            </a:r>
            <a:r>
              <a:rPr lang="nl-NL" sz="1400" b="0" dirty="0" err="1">
                <a:solidFill>
                  <a:srgbClr val="002060"/>
                </a:solidFill>
              </a:rPr>
              <a:t>topicaliseren</a:t>
            </a:r>
            <a:endParaRPr lang="nl-NL" sz="1400" b="0" dirty="0">
              <a:solidFill>
                <a:srgbClr val="002060"/>
              </a:solidFill>
              <a:latin typeface="Verdana" panose="020B0604030504040204" pitchFamily="34" charset="0"/>
              <a:ea typeface="Verdana" panose="020B0604030504040204" pitchFamily="34" charset="0"/>
            </a:endParaRPr>
          </a:p>
          <a:p>
            <a:pPr marL="457200" lvl="3" indent="-169164">
              <a:buNone/>
            </a:pPr>
            <a:endParaRPr lang="nl-NL" sz="1000" b="0" i="1" dirty="0">
              <a:solidFill>
                <a:srgbClr val="002060"/>
              </a:solidFill>
              <a:latin typeface="Verdana" panose="020B0604030504040204" pitchFamily="34" charset="0"/>
              <a:ea typeface="Verdana" panose="020B0604030504040204" pitchFamily="34" charset="0"/>
            </a:endParaRPr>
          </a:p>
          <a:p>
            <a:pPr marL="0" lvl="3" indent="0">
              <a:buNone/>
            </a:pPr>
            <a:r>
              <a:rPr lang="nl-NL" sz="1400" b="1" dirty="0">
                <a:solidFill>
                  <a:schemeClr val="accent2"/>
                </a:solidFill>
                <a:latin typeface="Verdana" panose="020B0604030504040204" pitchFamily="34" charset="0"/>
                <a:ea typeface="Verdana" panose="020B0604030504040204" pitchFamily="34" charset="0"/>
              </a:rPr>
              <a:t>Taalruimte</a:t>
            </a:r>
          </a:p>
          <a:p>
            <a:pPr marL="285750" indent="-285750">
              <a:buFont typeface="Arial" panose="020B0604020202020204" pitchFamily="34" charset="0"/>
              <a:buChar char="•"/>
            </a:pPr>
            <a:r>
              <a:rPr lang="nl-NL" sz="1400" b="0" dirty="0">
                <a:solidFill>
                  <a:srgbClr val="002060"/>
                </a:solidFill>
                <a:latin typeface="Verdana" panose="020B0604030504040204" pitchFamily="34" charset="0"/>
                <a:ea typeface="Verdana" panose="020B0604030504040204" pitchFamily="34" charset="0"/>
              </a:rPr>
              <a:t>In een rijke leeromgeving</a:t>
            </a:r>
          </a:p>
          <a:p>
            <a:pPr marL="0" lvl="3" indent="0">
              <a:buNone/>
            </a:pPr>
            <a:endParaRPr lang="nl-NL" sz="1000" b="1" i="1" dirty="0">
              <a:solidFill>
                <a:schemeClr val="accent2"/>
              </a:solidFill>
            </a:endParaRPr>
          </a:p>
          <a:p>
            <a:pPr marL="0" lvl="3" indent="0">
              <a:buNone/>
            </a:pPr>
            <a:r>
              <a:rPr lang="nl-NL" sz="1400" b="1" dirty="0">
                <a:solidFill>
                  <a:schemeClr val="accent2"/>
                </a:solidFill>
                <a:latin typeface="Verdana" panose="020B0604030504040204" pitchFamily="34" charset="0"/>
                <a:ea typeface="Verdana" panose="020B0604030504040204" pitchFamily="34" charset="0"/>
              </a:rPr>
              <a:t>Taalfeedback</a:t>
            </a:r>
          </a:p>
          <a:p>
            <a:pPr marL="0" indent="0"/>
            <a:r>
              <a:rPr lang="en-US" sz="1400" b="0" i="0" u="none" strike="noStrike" dirty="0" err="1">
                <a:solidFill>
                  <a:srgbClr val="002060"/>
                </a:solidFill>
                <a:effectLst/>
              </a:rPr>
              <a:t>Bijvoorbeeld</a:t>
            </a:r>
            <a:r>
              <a:rPr lang="en-US" sz="1400" b="0" i="0" u="none" strike="noStrike" dirty="0">
                <a:solidFill>
                  <a:srgbClr val="002060"/>
                </a:solidFill>
                <a:effectLst/>
              </a:rPr>
              <a:t>:</a:t>
            </a:r>
          </a:p>
          <a:p>
            <a:pPr marL="285750" indent="-285750">
              <a:buFont typeface="Arial" panose="020B0604020202020204" pitchFamily="34" charset="0"/>
              <a:buChar char="•"/>
            </a:pPr>
            <a:r>
              <a:rPr lang="en-US" sz="1400" b="0" i="0" u="none" strike="noStrike" dirty="0" err="1">
                <a:solidFill>
                  <a:srgbClr val="002060"/>
                </a:solidFill>
                <a:effectLst/>
              </a:rPr>
              <a:t>Communicatiepogingen</a:t>
            </a:r>
            <a:r>
              <a:rPr lang="en-US" sz="1400" b="0" i="0" u="none" strike="noStrike" dirty="0">
                <a:solidFill>
                  <a:srgbClr val="002060"/>
                </a:solidFill>
                <a:effectLst/>
              </a:rPr>
              <a:t> </a:t>
            </a:r>
            <a:r>
              <a:rPr lang="en-US" sz="1400" b="0" i="0" u="none" strike="noStrike" dirty="0" err="1">
                <a:solidFill>
                  <a:srgbClr val="002060"/>
                </a:solidFill>
                <a:effectLst/>
              </a:rPr>
              <a:t>ondersteunen</a:t>
            </a:r>
            <a:r>
              <a:rPr lang="en-US" sz="1400" b="0" i="0" u="none" strike="noStrike" dirty="0">
                <a:solidFill>
                  <a:srgbClr val="002060"/>
                </a:solidFill>
                <a:effectLst/>
              </a:rPr>
              <a:t>, </a:t>
            </a:r>
          </a:p>
          <a:p>
            <a:pPr marL="271463" indent="0"/>
            <a:r>
              <a:rPr lang="en-US" sz="1400" b="0" i="0" u="none" strike="noStrike" dirty="0">
                <a:solidFill>
                  <a:srgbClr val="002060"/>
                </a:solidFill>
                <a:effectLst/>
              </a:rPr>
              <a:t> </a:t>
            </a:r>
            <a:r>
              <a:rPr lang="en-US" sz="1400" b="0" i="0" u="none" strike="noStrike" dirty="0" err="1">
                <a:solidFill>
                  <a:srgbClr val="002060"/>
                </a:solidFill>
                <a:effectLst/>
              </a:rPr>
              <a:t>herhalen</a:t>
            </a:r>
            <a:r>
              <a:rPr lang="en-US" sz="1400" b="0" i="0" u="none" strike="noStrike" dirty="0">
                <a:solidFill>
                  <a:srgbClr val="002060"/>
                </a:solidFill>
                <a:effectLst/>
              </a:rPr>
              <a:t> </a:t>
            </a:r>
            <a:r>
              <a:rPr lang="en-US" sz="1400" b="0" i="0" u="none" strike="noStrike" dirty="0" err="1">
                <a:solidFill>
                  <a:srgbClr val="002060"/>
                </a:solidFill>
                <a:effectLst/>
              </a:rPr>
              <a:t>en</a:t>
            </a:r>
            <a:r>
              <a:rPr lang="en-US" sz="1400" b="0" i="0" u="none" strike="noStrike" dirty="0">
                <a:solidFill>
                  <a:srgbClr val="002060"/>
                </a:solidFill>
                <a:effectLst/>
              </a:rPr>
              <a:t> </a:t>
            </a:r>
            <a:r>
              <a:rPr lang="en-US" sz="1400" b="0" i="0" u="none" strike="noStrike" dirty="0" err="1">
                <a:solidFill>
                  <a:srgbClr val="002060"/>
                </a:solidFill>
                <a:effectLst/>
              </a:rPr>
              <a:t>uitbreiden</a:t>
            </a:r>
            <a:endParaRPr lang="en-US" sz="1400" b="0" i="0" u="none" strike="noStrike" dirty="0">
              <a:solidFill>
                <a:srgbClr val="002060"/>
              </a:solidFill>
              <a:effectLst/>
            </a:endParaRPr>
          </a:p>
          <a:p>
            <a:pPr marL="285750" indent="-285750">
              <a:buFont typeface="Arial" panose="020B0604020202020204" pitchFamily="34" charset="0"/>
              <a:buChar char="•"/>
            </a:pPr>
            <a:r>
              <a:rPr lang="nl-NL" sz="1400" b="0" i="0" u="none" strike="noStrike" dirty="0">
                <a:solidFill>
                  <a:srgbClr val="002060"/>
                </a:solidFill>
                <a:effectLst/>
              </a:rPr>
              <a:t>I</a:t>
            </a:r>
            <a:r>
              <a:rPr lang="en-US" sz="1400" b="0" i="0" u="none" strike="noStrike" dirty="0" err="1">
                <a:solidFill>
                  <a:srgbClr val="002060"/>
                </a:solidFill>
                <a:effectLst/>
              </a:rPr>
              <a:t>ndirect</a:t>
            </a:r>
            <a:r>
              <a:rPr lang="en-US" sz="1400" b="0" i="0" u="none" strike="noStrike" dirty="0">
                <a:solidFill>
                  <a:srgbClr val="002060"/>
                </a:solidFill>
                <a:effectLst/>
              </a:rPr>
              <a:t>/</a:t>
            </a:r>
            <a:r>
              <a:rPr lang="en-US" sz="1400" b="0" i="0" u="none" strike="noStrike" dirty="0" err="1">
                <a:solidFill>
                  <a:srgbClr val="002060"/>
                </a:solidFill>
                <a:effectLst/>
              </a:rPr>
              <a:t>impliciet</a:t>
            </a:r>
            <a:r>
              <a:rPr lang="en-US" sz="1400" b="0" i="0" u="none" strike="noStrike" dirty="0">
                <a:solidFill>
                  <a:srgbClr val="002060"/>
                </a:solidFill>
                <a:effectLst/>
              </a:rPr>
              <a:t> </a:t>
            </a:r>
            <a:r>
              <a:rPr lang="en-US" sz="1400" b="0" i="0" u="none" strike="noStrike" dirty="0" err="1">
                <a:solidFill>
                  <a:srgbClr val="002060"/>
                </a:solidFill>
                <a:effectLst/>
              </a:rPr>
              <a:t>verbeteren</a:t>
            </a:r>
            <a:endParaRPr lang="nl-NL" sz="1400" b="0" dirty="0">
              <a:solidFill>
                <a:srgbClr val="002060"/>
              </a:solidFill>
            </a:endParaRPr>
          </a:p>
        </p:txBody>
      </p:sp>
      <p:pic>
        <p:nvPicPr>
          <p:cNvPr id="4" name="Afbeelding 3">
            <a:extLst>
              <a:ext uri="{FF2B5EF4-FFF2-40B4-BE49-F238E27FC236}">
                <a16:creationId xmlns:a16="http://schemas.microsoft.com/office/drawing/2014/main" id="{7BA74DE6-22D4-88F0-4614-37AE93E7234C}"/>
              </a:ext>
            </a:extLst>
          </p:cNvPr>
          <p:cNvPicPr>
            <a:picLocks noChangeAspect="1"/>
          </p:cNvPicPr>
          <p:nvPr/>
        </p:nvPicPr>
        <p:blipFill>
          <a:blip r:embed="rId2"/>
          <a:stretch>
            <a:fillRect/>
          </a:stretch>
        </p:blipFill>
        <p:spPr>
          <a:xfrm>
            <a:off x="4952837" y="2616295"/>
            <a:ext cx="3886458" cy="2196301"/>
          </a:xfrm>
          <a:prstGeom prst="rect">
            <a:avLst/>
          </a:prstGeom>
          <a:ln>
            <a:noFill/>
          </a:ln>
          <a:effectLst>
            <a:outerShdw blurRad="292100" dist="139700" dir="2700000" algn="tl" rotWithShape="0">
              <a:srgbClr val="333333">
                <a:alpha val="65000"/>
              </a:srgbClr>
            </a:outerShdw>
          </a:effectLst>
        </p:spPr>
      </p:pic>
      <p:sp>
        <p:nvSpPr>
          <p:cNvPr id="3" name="Tekstballon: ovaal 2">
            <a:extLst>
              <a:ext uri="{FF2B5EF4-FFF2-40B4-BE49-F238E27FC236}">
                <a16:creationId xmlns:a16="http://schemas.microsoft.com/office/drawing/2014/main" id="{E13301C4-6F15-C9AF-F75D-5DCFC80D309E}"/>
              </a:ext>
            </a:extLst>
          </p:cNvPr>
          <p:cNvSpPr/>
          <p:nvPr/>
        </p:nvSpPr>
        <p:spPr>
          <a:xfrm>
            <a:off x="424279" y="5156420"/>
            <a:ext cx="1873253" cy="855115"/>
          </a:xfrm>
          <a:prstGeom prst="wedgeEllipseCallout">
            <a:avLst>
              <a:gd name="adj1" fmla="val 33853"/>
              <a:gd name="adj2" fmla="val 131831"/>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0" i="1" dirty="0">
                <a:solidFill>
                  <a:schemeClr val="tx1"/>
                </a:solidFill>
                <a:effectLst/>
                <a:latin typeface="Verdana" panose="020B0604030504040204" pitchFamily="34" charset="0"/>
                <a:ea typeface="Verdana" panose="020B0604030504040204" pitchFamily="34" charset="0"/>
                <a:cs typeface="Verdana" panose="020B0604030504040204" pitchFamily="34" charset="0"/>
              </a:rPr>
              <a:t>“Ik gespeeld buiten!"</a:t>
            </a:r>
            <a:endParaRPr lang="nl-NL" sz="1400" i="1"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p:txBody>
      </p:sp>
      <p:sp>
        <p:nvSpPr>
          <p:cNvPr id="9" name="Tekstvak 8">
            <a:extLst>
              <a:ext uri="{FF2B5EF4-FFF2-40B4-BE49-F238E27FC236}">
                <a16:creationId xmlns:a16="http://schemas.microsoft.com/office/drawing/2014/main" id="{E8757A4F-C65A-81A1-7D19-A1CDA9C33327}"/>
              </a:ext>
            </a:extLst>
          </p:cNvPr>
          <p:cNvSpPr txBox="1"/>
          <p:nvPr/>
        </p:nvSpPr>
        <p:spPr>
          <a:xfrm>
            <a:off x="4884506" y="4912052"/>
            <a:ext cx="4199207" cy="366152"/>
          </a:xfrm>
          <a:prstGeom prst="rect">
            <a:avLst/>
          </a:prstGeom>
          <a:noFill/>
        </p:spPr>
        <p:txBody>
          <a:bodyPr wrap="square">
            <a:spAutoFit/>
          </a:bodyPr>
          <a:lstStyle/>
          <a:p>
            <a:r>
              <a:rPr lang="nl-NL" sz="900" i="1" dirty="0" err="1">
                <a:solidFill>
                  <a:srgbClr val="002060"/>
                </a:solidFill>
                <a:latin typeface="Verdana" panose="020B0604030504040204" pitchFamily="34" charset="0"/>
                <a:ea typeface="Verdana" panose="020B0604030504040204" pitchFamily="34" charset="0"/>
              </a:rPr>
              <a:t>Verhallen</a:t>
            </a:r>
            <a:r>
              <a:rPr lang="nl-NL" sz="900" i="1" dirty="0">
                <a:solidFill>
                  <a:srgbClr val="002060"/>
                </a:solidFill>
                <a:latin typeface="Verdana" panose="020B0604030504040204" pitchFamily="34" charset="0"/>
                <a:ea typeface="Verdana" panose="020B0604030504040204" pitchFamily="34" charset="0"/>
              </a:rPr>
              <a:t>, M. &amp; Walst, R. (2001/2011). Taalontwikkeling op school. Handboek voor interactief taalonderwijs. Bussum: </a:t>
            </a:r>
            <a:r>
              <a:rPr lang="nl-NL" sz="900" i="1" dirty="0" err="1">
                <a:solidFill>
                  <a:srgbClr val="002060"/>
                </a:solidFill>
                <a:latin typeface="Verdana" panose="020B0604030504040204" pitchFamily="34" charset="0"/>
                <a:ea typeface="Verdana" panose="020B0604030504040204" pitchFamily="34" charset="0"/>
              </a:rPr>
              <a:t>Coutinho</a:t>
            </a:r>
            <a:r>
              <a:rPr lang="nl-NL" sz="900" i="1" dirty="0">
                <a:solidFill>
                  <a:srgbClr val="002060"/>
                </a:solidFill>
                <a:latin typeface="Verdana" panose="020B0604030504040204" pitchFamily="34" charset="0"/>
                <a:ea typeface="Verdana" panose="020B0604030504040204" pitchFamily="34" charset="0"/>
              </a:rPr>
              <a:t>.</a:t>
            </a:r>
          </a:p>
        </p:txBody>
      </p:sp>
      <p:sp>
        <p:nvSpPr>
          <p:cNvPr id="7" name="Tekstballon: ovaal 6">
            <a:extLst>
              <a:ext uri="{FF2B5EF4-FFF2-40B4-BE49-F238E27FC236}">
                <a16:creationId xmlns:a16="http://schemas.microsoft.com/office/drawing/2014/main" id="{5439E5E4-7475-115F-7A73-BC240E65BCF8}"/>
              </a:ext>
            </a:extLst>
          </p:cNvPr>
          <p:cNvSpPr/>
          <p:nvPr/>
        </p:nvSpPr>
        <p:spPr>
          <a:xfrm>
            <a:off x="2431436" y="5156420"/>
            <a:ext cx="2417398" cy="855115"/>
          </a:xfrm>
          <a:prstGeom prst="wedgeEllipseCallout">
            <a:avLst>
              <a:gd name="adj1" fmla="val -45536"/>
              <a:gd name="adj2" fmla="val 129480"/>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0" i="1" dirty="0">
                <a:solidFill>
                  <a:schemeClr val="tx1"/>
                </a:solidFill>
                <a:latin typeface="Verdana" panose="020B0604030504040204" pitchFamily="34" charset="0"/>
                <a:ea typeface="Verdana" panose="020B0604030504040204" pitchFamily="34" charset="0"/>
              </a:rPr>
              <a:t>“o, heb jij buiten gespeeld?”</a:t>
            </a:r>
          </a:p>
        </p:txBody>
      </p:sp>
    </p:spTree>
    <p:extLst>
      <p:ext uri="{BB962C8B-B14F-4D97-AF65-F5344CB8AC3E}">
        <p14:creationId xmlns:p14="http://schemas.microsoft.com/office/powerpoint/2010/main" val="35583501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solidFill>
                  <a:srgbClr val="04516D"/>
                </a:solidFill>
              </a:rPr>
              <a:t>Keuzes maken in het woordaanbod</a:t>
            </a:r>
            <a:endParaRPr lang="nl-NL" b="1">
              <a:solidFill>
                <a:schemeClr val="accent6"/>
              </a:solidFill>
            </a:endParaRPr>
          </a:p>
        </p:txBody>
      </p:sp>
      <p:sp>
        <p:nvSpPr>
          <p:cNvPr id="5" name="Tijdelijke aanduiding voor inhoud 4">
            <a:extLst>
              <a:ext uri="{FF2B5EF4-FFF2-40B4-BE49-F238E27FC236}">
                <a16:creationId xmlns:a16="http://schemas.microsoft.com/office/drawing/2014/main" id="{D90C2F94-F8CE-BB22-A75F-1F4E25E0102B}"/>
              </a:ext>
            </a:extLst>
          </p:cNvPr>
          <p:cNvSpPr>
            <a:spLocks noGrp="1"/>
          </p:cNvSpPr>
          <p:nvPr>
            <p:ph idx="1"/>
          </p:nvPr>
        </p:nvSpPr>
        <p:spPr>
          <a:xfrm>
            <a:off x="822960" y="1124744"/>
            <a:ext cx="7349440" cy="3816424"/>
          </a:xfrm>
        </p:spPr>
        <p:txBody>
          <a:bodyPr>
            <a:normAutofit/>
          </a:bodyPr>
          <a:lstStyle/>
          <a:p>
            <a:pPr marL="0" indent="0">
              <a:buNone/>
            </a:pPr>
            <a:r>
              <a:rPr lang="nl-NL" dirty="0">
                <a:solidFill>
                  <a:srgbClr val="002060"/>
                </a:solidFill>
                <a:latin typeface="Verdana" panose="020B0604030504040204" pitchFamily="34" charset="0"/>
                <a:ea typeface="Verdana" panose="020B0604030504040204" pitchFamily="34" charset="0"/>
              </a:rPr>
              <a:t>Groep 1/2</a:t>
            </a:r>
          </a:p>
          <a:p>
            <a:pPr marL="0" indent="0">
              <a:spcAft>
                <a:spcPts val="600"/>
              </a:spcAft>
            </a:pPr>
            <a:r>
              <a:rPr lang="nl-NL" b="0" dirty="0">
                <a:solidFill>
                  <a:srgbClr val="002060"/>
                </a:solidFill>
                <a:latin typeface="Verdana" panose="020B0604030504040204" pitchFamily="34" charset="0"/>
                <a:ea typeface="Verdana" panose="020B0604030504040204" pitchFamily="34" charset="0"/>
              </a:rPr>
              <a:t>Houd je aan de thema’s en selecteer hier woorden bij. Pak ook de BAK-lijst erbij. Je kunt ook woorden uit prentenboeken selecteren.</a:t>
            </a:r>
          </a:p>
          <a:p>
            <a:pPr marL="0" indent="0">
              <a:spcBef>
                <a:spcPts val="600"/>
              </a:spcBef>
              <a:buNone/>
            </a:pPr>
            <a:r>
              <a:rPr lang="nl-NL" dirty="0">
                <a:solidFill>
                  <a:srgbClr val="002060"/>
                </a:solidFill>
                <a:latin typeface="Verdana" panose="020B0604030504040204" pitchFamily="34" charset="0"/>
                <a:ea typeface="Verdana" panose="020B0604030504040204" pitchFamily="34" charset="0"/>
              </a:rPr>
              <a:t>Algemeen</a:t>
            </a:r>
          </a:p>
          <a:p>
            <a:pPr>
              <a:buFont typeface="Arial" panose="020B0604020202020204" pitchFamily="34" charset="0"/>
              <a:buChar char="•"/>
            </a:pPr>
            <a:r>
              <a:rPr lang="nl-NL" b="0" dirty="0">
                <a:solidFill>
                  <a:srgbClr val="002060"/>
                </a:solidFill>
                <a:latin typeface="Verdana" panose="020B0604030504040204" pitchFamily="34" charset="0"/>
                <a:ea typeface="Verdana" panose="020B0604030504040204" pitchFamily="34" charset="0"/>
              </a:rPr>
              <a:t>Bied niet alleen inhoudswoorden aan, maar ook functiewoorden (terwijl, omdat, als etc.) </a:t>
            </a:r>
          </a:p>
          <a:p>
            <a:pPr>
              <a:buFont typeface="Arial" panose="020B0604020202020204" pitchFamily="34" charset="0"/>
              <a:buChar char="•"/>
            </a:pPr>
            <a:r>
              <a:rPr lang="en-US" b="0" dirty="0">
                <a:solidFill>
                  <a:srgbClr val="002060"/>
                </a:solidFill>
                <a:latin typeface="Verdana" panose="020B0604030504040204" pitchFamily="34" charset="0"/>
                <a:ea typeface="Verdana" panose="020B0604030504040204" pitchFamily="34" charset="0"/>
              </a:rPr>
              <a:t>Neem </a:t>
            </a:r>
            <a:r>
              <a:rPr lang="en-US" b="0" dirty="0" err="1">
                <a:solidFill>
                  <a:srgbClr val="002060"/>
                </a:solidFill>
                <a:latin typeface="Verdana" panose="020B0604030504040204" pitchFamily="34" charset="0"/>
                <a:ea typeface="Verdana" panose="020B0604030504040204" pitchFamily="34" charset="0"/>
              </a:rPr>
              <a:t>ook</a:t>
            </a:r>
            <a:r>
              <a:rPr lang="en-US" b="0" dirty="0">
                <a:solidFill>
                  <a:srgbClr val="002060"/>
                </a:solidFill>
                <a:latin typeface="Verdana" panose="020B0604030504040204" pitchFamily="34" charset="0"/>
                <a:ea typeface="Verdana" panose="020B0604030504040204" pitchFamily="34" charset="0"/>
              </a:rPr>
              <a:t> </a:t>
            </a:r>
            <a:r>
              <a:rPr lang="en-US" b="0" dirty="0" err="1">
                <a:solidFill>
                  <a:srgbClr val="002060"/>
                </a:solidFill>
                <a:latin typeface="Verdana" panose="020B0604030504040204" pitchFamily="34" charset="0"/>
                <a:ea typeface="Verdana" panose="020B0604030504040204" pitchFamily="34" charset="0"/>
              </a:rPr>
              <a:t>rekenbegrippen</a:t>
            </a:r>
            <a:r>
              <a:rPr lang="en-US" b="0" dirty="0">
                <a:solidFill>
                  <a:srgbClr val="002060"/>
                </a:solidFill>
                <a:latin typeface="Verdana" panose="020B0604030504040204" pitchFamily="34" charset="0"/>
                <a:ea typeface="Verdana" panose="020B0604030504040204" pitchFamily="34" charset="0"/>
              </a:rPr>
              <a:t> mee in het </a:t>
            </a:r>
            <a:r>
              <a:rPr lang="en-US" b="0" dirty="0" err="1">
                <a:solidFill>
                  <a:srgbClr val="002060"/>
                </a:solidFill>
                <a:latin typeface="Verdana" panose="020B0604030504040204" pitchFamily="34" charset="0"/>
                <a:ea typeface="Verdana" panose="020B0604030504040204" pitchFamily="34" charset="0"/>
              </a:rPr>
              <a:t>aanbod</a:t>
            </a:r>
            <a:r>
              <a:rPr lang="en-US" b="0" dirty="0">
                <a:solidFill>
                  <a:srgbClr val="002060"/>
                </a:solidFill>
                <a:latin typeface="Verdana" panose="020B0604030504040204" pitchFamily="34" charset="0"/>
                <a:ea typeface="Verdana" panose="020B0604030504040204" pitchFamily="34" charset="0"/>
              </a:rPr>
              <a:t>.</a:t>
            </a:r>
            <a:endParaRPr lang="nl-NL" b="0" dirty="0">
              <a:solidFill>
                <a:srgbClr val="002060"/>
              </a:solidFill>
              <a:latin typeface="Verdana" panose="020B0604030504040204" pitchFamily="34" charset="0"/>
              <a:ea typeface="Verdana" panose="020B0604030504040204" pitchFamily="34" charset="0"/>
            </a:endParaRPr>
          </a:p>
          <a:p>
            <a:pPr>
              <a:buFont typeface="Arial" panose="020B0604020202020204" pitchFamily="34" charset="0"/>
              <a:buChar char="•"/>
            </a:pPr>
            <a:r>
              <a:rPr lang="nl-NL" b="0" dirty="0">
                <a:solidFill>
                  <a:srgbClr val="002060"/>
                </a:solidFill>
                <a:latin typeface="Verdana" panose="020B0604030504040204" pitchFamily="34" charset="0"/>
                <a:ea typeface="Verdana" panose="020B0604030504040204" pitchFamily="34" charset="0"/>
              </a:rPr>
              <a:t>Selecteer de woorden vooraf en niet tijdens een les. </a:t>
            </a:r>
          </a:p>
          <a:p>
            <a:pPr>
              <a:buFont typeface="Arial" panose="020B0604020202020204" pitchFamily="34" charset="0"/>
              <a:buChar char="•"/>
            </a:pPr>
            <a:r>
              <a:rPr lang="nl-NL" b="0" dirty="0">
                <a:solidFill>
                  <a:srgbClr val="002060"/>
                </a:solidFill>
                <a:latin typeface="Verdana" panose="020B0604030504040204" pitchFamily="34" charset="0"/>
                <a:ea typeface="Verdana" panose="020B0604030504040204" pitchFamily="34" charset="0"/>
              </a:rPr>
              <a:t>Idealiter bied je rond de 25 woorden per week aan. Als je begint met een gestructureerd woordenschataanbod bouw je het aantal aan te bieden woorden op.</a:t>
            </a:r>
          </a:p>
          <a:p>
            <a:pPr marL="0" indent="0">
              <a:spcBef>
                <a:spcPts val="600"/>
              </a:spcBef>
              <a:buNone/>
            </a:pPr>
            <a:endParaRPr lang="nl-NL" b="0" dirty="0">
              <a:solidFill>
                <a:srgbClr val="002060"/>
              </a:solidFill>
              <a:latin typeface="Verdana" panose="020B0604030504040204" pitchFamily="34" charset="0"/>
              <a:ea typeface="Verdana" panose="020B0604030504040204" pitchFamily="34" charset="0"/>
            </a:endParaRPr>
          </a:p>
        </p:txBody>
      </p:sp>
      <p:pic>
        <p:nvPicPr>
          <p:cNvPr id="7170" name="Picture 2" descr="BAK lijst (basiswoordenlijst Amsterdamse kleuters) - Woordenschat, Taal ...">
            <a:extLst>
              <a:ext uri="{FF2B5EF4-FFF2-40B4-BE49-F238E27FC236}">
                <a16:creationId xmlns:a16="http://schemas.microsoft.com/office/drawing/2014/main" id="{A73D1E93-45A3-31CE-63DD-B2D772149C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4581128"/>
            <a:ext cx="3722762" cy="2089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5039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solidFill>
                  <a:srgbClr val="04516D"/>
                </a:solidFill>
              </a:rPr>
              <a:t>Dat &amp; </a:t>
            </a:r>
            <a:r>
              <a:rPr lang="nl-NL" err="1">
                <a:solidFill>
                  <a:srgbClr val="04516D"/>
                </a:solidFill>
              </a:rPr>
              <a:t>cat</a:t>
            </a:r>
            <a:endParaRPr lang="nl-NL" b="1">
              <a:solidFill>
                <a:schemeClr val="accent6"/>
              </a:solidFill>
            </a:endParaRPr>
          </a:p>
        </p:txBody>
      </p:sp>
      <p:sp>
        <p:nvSpPr>
          <p:cNvPr id="5" name="Tijdelijke aanduiding voor inhoud 4">
            <a:extLst>
              <a:ext uri="{FF2B5EF4-FFF2-40B4-BE49-F238E27FC236}">
                <a16:creationId xmlns:a16="http://schemas.microsoft.com/office/drawing/2014/main" id="{D90C2F94-F8CE-BB22-A75F-1F4E25E0102B}"/>
              </a:ext>
            </a:extLst>
          </p:cNvPr>
          <p:cNvSpPr>
            <a:spLocks noGrp="1"/>
          </p:cNvSpPr>
          <p:nvPr>
            <p:ph idx="1"/>
          </p:nvPr>
        </p:nvSpPr>
        <p:spPr>
          <a:xfrm>
            <a:off x="822960" y="1124744"/>
            <a:ext cx="7349440" cy="4248472"/>
          </a:xfrm>
        </p:spPr>
        <p:txBody>
          <a:bodyPr>
            <a:noAutofit/>
          </a:bodyPr>
          <a:lstStyle/>
          <a:p>
            <a:pPr marL="0" indent="0">
              <a:buNone/>
            </a:pPr>
            <a:r>
              <a:rPr lang="nl-NL" b="0">
                <a:solidFill>
                  <a:srgbClr val="002060"/>
                </a:solidFill>
                <a:latin typeface="Verdana" panose="020B0604030504040204" pitchFamily="34" charset="0"/>
                <a:ea typeface="Verdana" panose="020B0604030504040204" pitchFamily="34" charset="0"/>
              </a:rPr>
              <a:t>Er zijn twee soorten taal die kinderen moeten leren:</a:t>
            </a:r>
          </a:p>
          <a:p>
            <a:pPr marL="0" indent="0">
              <a:buNone/>
            </a:pPr>
            <a:r>
              <a:rPr lang="nl-NL">
                <a:solidFill>
                  <a:srgbClr val="002060"/>
                </a:solidFill>
                <a:latin typeface="Verdana" panose="020B0604030504040204" pitchFamily="34" charset="0"/>
                <a:ea typeface="Verdana" panose="020B0604030504040204" pitchFamily="34" charset="0"/>
              </a:rPr>
              <a:t>Thuistaal</a:t>
            </a:r>
            <a:endParaRPr lang="nl-NL" b="0">
              <a:solidFill>
                <a:srgbClr val="002060"/>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l-NL" b="0">
                <a:solidFill>
                  <a:srgbClr val="002060"/>
                </a:solidFill>
                <a:latin typeface="Verdana" panose="020B0604030504040204" pitchFamily="34" charset="0"/>
                <a:ea typeface="Verdana" panose="020B0604030504040204" pitchFamily="34" charset="0"/>
              </a:rPr>
              <a:t>Dagelijkse Algemene Taalvaardigheid (DAT).</a:t>
            </a:r>
          </a:p>
          <a:p>
            <a:pPr marL="285750" indent="-285750">
              <a:buFont typeface="Arial" panose="020B0604020202020204" pitchFamily="34" charset="0"/>
              <a:buChar char="•"/>
            </a:pPr>
            <a:r>
              <a:rPr lang="nl-NL" b="0">
                <a:solidFill>
                  <a:srgbClr val="002060"/>
                </a:solidFill>
                <a:latin typeface="Verdana" panose="020B0604030504040204" pitchFamily="34" charset="0"/>
                <a:ea typeface="Verdana" panose="020B0604030504040204" pitchFamily="34" charset="0"/>
              </a:rPr>
              <a:t>De taal die je elke dag gebruikt om te kletsen met familie en vrienden.  </a:t>
            </a:r>
          </a:p>
          <a:p>
            <a:pPr marL="0" indent="0">
              <a:buNone/>
            </a:pPr>
            <a:r>
              <a:rPr lang="nl-NL">
                <a:solidFill>
                  <a:srgbClr val="002060"/>
                </a:solidFill>
                <a:latin typeface="Verdana" panose="020B0604030504040204" pitchFamily="34" charset="0"/>
                <a:ea typeface="Verdana" panose="020B0604030504040204" pitchFamily="34" charset="0"/>
              </a:rPr>
              <a:t>Schooltaal</a:t>
            </a:r>
            <a:endParaRPr lang="nl-NL" b="0">
              <a:solidFill>
                <a:srgbClr val="002060"/>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l-NL" b="0">
                <a:solidFill>
                  <a:srgbClr val="002060"/>
                </a:solidFill>
                <a:latin typeface="Verdana" panose="020B0604030504040204" pitchFamily="34" charset="0"/>
                <a:ea typeface="Verdana" panose="020B0604030504040204" pitchFamily="34" charset="0"/>
              </a:rPr>
              <a:t>Cognitieve Academische Taalvaardigheid (CAT)</a:t>
            </a:r>
          </a:p>
          <a:p>
            <a:pPr marL="285750" indent="-285750">
              <a:buFont typeface="Arial" panose="020B0604020202020204" pitchFamily="34" charset="0"/>
              <a:buChar char="•"/>
            </a:pPr>
            <a:r>
              <a:rPr lang="nl-NL" b="0">
                <a:solidFill>
                  <a:srgbClr val="002060"/>
                </a:solidFill>
                <a:latin typeface="Verdana" panose="020B0604030504040204" pitchFamily="34" charset="0"/>
                <a:ea typeface="Verdana" panose="020B0604030504040204" pitchFamily="34" charset="0"/>
              </a:rPr>
              <a:t>Schooltaal heb je nodig, om de leerkracht op school te kunnen begrijpen. </a:t>
            </a:r>
          </a:p>
          <a:p>
            <a:pPr marL="285750" indent="-285750">
              <a:buFont typeface="Arial" panose="020B0604020202020204" pitchFamily="34" charset="0"/>
              <a:buChar char="•"/>
            </a:pPr>
            <a:r>
              <a:rPr lang="nl-NL" b="0">
                <a:solidFill>
                  <a:srgbClr val="002060"/>
                </a:solidFill>
                <a:latin typeface="Verdana" panose="020B0604030504040204" pitchFamily="34" charset="0"/>
                <a:ea typeface="Verdana" panose="020B0604030504040204" pitchFamily="34" charset="0"/>
              </a:rPr>
              <a:t>Ook om schoolboeken te snappen, of om mee te kunnen praten bij vakken als rekenen, wereldoriëntatie enz. </a:t>
            </a:r>
          </a:p>
          <a:p>
            <a:pPr marL="0" indent="0">
              <a:buNone/>
            </a:pPr>
            <a:r>
              <a:rPr lang="nl-NL" b="0">
                <a:solidFill>
                  <a:srgbClr val="002060"/>
                </a:solidFill>
                <a:latin typeface="Verdana" panose="020B0604030504040204" pitchFamily="34" charset="0"/>
                <a:ea typeface="Verdana" panose="020B0604030504040204" pitchFamily="34" charset="0"/>
              </a:rPr>
              <a:t>Beweeg continu van DAT naar CAT  (Nieuwe dingen leren uit boeken, informatie verwerken)</a:t>
            </a:r>
          </a:p>
        </p:txBody>
      </p:sp>
    </p:spTree>
    <p:extLst>
      <p:ext uri="{BB962C8B-B14F-4D97-AF65-F5344CB8AC3E}">
        <p14:creationId xmlns:p14="http://schemas.microsoft.com/office/powerpoint/2010/main" val="15832290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a:solidFill>
                  <a:srgbClr val="04516D"/>
                </a:solidFill>
              </a:rPr>
              <a:t>Hoe bied je woorden aan?</a:t>
            </a:r>
            <a:endParaRPr lang="nl-NL" b="1">
              <a:solidFill>
                <a:schemeClr val="accent6"/>
              </a:solidFill>
            </a:endParaRPr>
          </a:p>
        </p:txBody>
      </p:sp>
      <p:sp>
        <p:nvSpPr>
          <p:cNvPr id="5" name="Tijdelijke aanduiding voor inhoud 4">
            <a:extLst>
              <a:ext uri="{FF2B5EF4-FFF2-40B4-BE49-F238E27FC236}">
                <a16:creationId xmlns:a16="http://schemas.microsoft.com/office/drawing/2014/main" id="{D90C2F94-F8CE-BB22-A75F-1F4E25E0102B}"/>
              </a:ext>
            </a:extLst>
          </p:cNvPr>
          <p:cNvSpPr>
            <a:spLocks noGrp="1"/>
          </p:cNvSpPr>
          <p:nvPr>
            <p:ph idx="1"/>
          </p:nvPr>
        </p:nvSpPr>
        <p:spPr>
          <a:xfrm>
            <a:off x="822960" y="1124744"/>
            <a:ext cx="3749040" cy="3528392"/>
          </a:xfrm>
        </p:spPr>
        <p:txBody>
          <a:bodyPr>
            <a:normAutofit/>
          </a:bodyPr>
          <a:lstStyle/>
          <a:p>
            <a:pPr marL="285750" indent="-285750">
              <a:buFont typeface="Arial" panose="020B0604020202020204" pitchFamily="34" charset="0"/>
              <a:buChar char="•"/>
            </a:pPr>
            <a:r>
              <a:rPr lang="nl-NL" b="0" dirty="0">
                <a:solidFill>
                  <a:srgbClr val="002060"/>
                </a:solidFill>
                <a:latin typeface="Verdana" panose="020B0604030504040204" pitchFamily="34" charset="0"/>
                <a:ea typeface="Verdana" panose="020B0604030504040204" pitchFamily="34" charset="0"/>
              </a:rPr>
              <a:t>Bied woorden zo veel mogelijk in </a:t>
            </a:r>
            <a:r>
              <a:rPr lang="nl-NL" dirty="0">
                <a:solidFill>
                  <a:srgbClr val="002060"/>
                </a:solidFill>
                <a:latin typeface="Verdana" panose="020B0604030504040204" pitchFamily="34" charset="0"/>
                <a:ea typeface="Verdana" panose="020B0604030504040204" pitchFamily="34" charset="0"/>
              </a:rPr>
              <a:t>woordclusters</a:t>
            </a:r>
            <a:r>
              <a:rPr lang="nl-NL" b="0" dirty="0">
                <a:solidFill>
                  <a:srgbClr val="002060"/>
                </a:solidFill>
                <a:latin typeface="Verdana" panose="020B0604030504040204" pitchFamily="34" charset="0"/>
                <a:ea typeface="Verdana" panose="020B0604030504040204" pitchFamily="34" charset="0"/>
              </a:rPr>
              <a:t> aan. </a:t>
            </a:r>
          </a:p>
          <a:p>
            <a:pPr marL="285750" indent="-285750">
              <a:buFont typeface="Arial" panose="020B0604020202020204" pitchFamily="34" charset="0"/>
              <a:buChar char="•"/>
            </a:pPr>
            <a:r>
              <a:rPr lang="nl-NL" b="0" dirty="0">
                <a:solidFill>
                  <a:srgbClr val="002060"/>
                </a:solidFill>
                <a:latin typeface="Verdana" panose="020B0604030504040204" pitchFamily="34" charset="0"/>
                <a:ea typeface="Verdana" panose="020B0604030504040204" pitchFamily="34" charset="0"/>
              </a:rPr>
              <a:t>Bied woorden zo veel mogelijk in de klas aan.</a:t>
            </a:r>
          </a:p>
          <a:p>
            <a:pPr marL="285750" indent="-285750">
              <a:buFont typeface="Arial" panose="020B0604020202020204" pitchFamily="34" charset="0"/>
              <a:buChar char="•"/>
            </a:pPr>
            <a:r>
              <a:rPr lang="nl-NL" b="0" dirty="0">
                <a:solidFill>
                  <a:srgbClr val="002060"/>
                </a:solidFill>
                <a:latin typeface="Verdana" panose="020B0604030504040204" pitchFamily="34" charset="0"/>
                <a:ea typeface="Verdana" panose="020B0604030504040204" pitchFamily="34" charset="0"/>
              </a:rPr>
              <a:t>Hang van ieder woord een afbeelding (het liefst een foto) op in de klas, inclusief het lidwoord.</a:t>
            </a:r>
          </a:p>
          <a:p>
            <a:pPr marL="285750" indent="-285750">
              <a:buFont typeface="Arial" panose="020B0604020202020204" pitchFamily="34" charset="0"/>
              <a:buChar char="•"/>
            </a:pPr>
            <a:r>
              <a:rPr lang="nl-NL" b="0" dirty="0">
                <a:solidFill>
                  <a:srgbClr val="002060"/>
                </a:solidFill>
              </a:rPr>
              <a:t>Bied woorden ook aan door ‘ondertitelen’ / </a:t>
            </a:r>
            <a:r>
              <a:rPr lang="nl-NL" b="0" dirty="0" err="1">
                <a:solidFill>
                  <a:srgbClr val="002060"/>
                </a:solidFill>
              </a:rPr>
              <a:t>topicaliseren</a:t>
            </a:r>
            <a:r>
              <a:rPr lang="nl-NL" b="0" dirty="0">
                <a:solidFill>
                  <a:srgbClr val="002060"/>
                </a:solidFill>
              </a:rPr>
              <a:t> activiteiten en routines</a:t>
            </a:r>
            <a:endParaRPr lang="nl-NL" b="0" dirty="0">
              <a:solidFill>
                <a:srgbClr val="002060"/>
              </a:solidFill>
              <a:latin typeface="Verdana" panose="020B0604030504040204" pitchFamily="34" charset="0"/>
              <a:ea typeface="Verdana" panose="020B0604030504040204" pitchFamily="34" charset="0"/>
            </a:endParaRPr>
          </a:p>
          <a:p>
            <a:pPr marL="0" indent="0">
              <a:buNone/>
            </a:pPr>
            <a:endParaRPr lang="nl-NL" b="0" dirty="0">
              <a:solidFill>
                <a:srgbClr val="002060"/>
              </a:solidFill>
              <a:latin typeface="Verdana" panose="020B0604030504040204" pitchFamily="34" charset="0"/>
              <a:ea typeface="Verdana" panose="020B0604030504040204" pitchFamily="34" charset="0"/>
            </a:endParaRPr>
          </a:p>
        </p:txBody>
      </p:sp>
      <p:pic>
        <p:nvPicPr>
          <p:cNvPr id="3" name="Afbeelding 2">
            <a:extLst>
              <a:ext uri="{FF2B5EF4-FFF2-40B4-BE49-F238E27FC236}">
                <a16:creationId xmlns:a16="http://schemas.microsoft.com/office/drawing/2014/main" id="{7A51834E-0B52-E114-CA59-FDD2FBA00CF6}"/>
              </a:ext>
            </a:extLst>
          </p:cNvPr>
          <p:cNvPicPr>
            <a:picLocks noChangeAspect="1"/>
          </p:cNvPicPr>
          <p:nvPr/>
        </p:nvPicPr>
        <p:blipFill>
          <a:blip r:embed="rId2"/>
          <a:stretch>
            <a:fillRect/>
          </a:stretch>
        </p:blipFill>
        <p:spPr>
          <a:xfrm>
            <a:off x="2002453" y="4653136"/>
            <a:ext cx="5138928" cy="1541678"/>
          </a:xfrm>
          <a:prstGeom prst="rect">
            <a:avLst/>
          </a:prstGeom>
        </p:spPr>
      </p:pic>
      <p:pic>
        <p:nvPicPr>
          <p:cNvPr id="6146" name="Picture 2">
            <a:extLst>
              <a:ext uri="{FF2B5EF4-FFF2-40B4-BE49-F238E27FC236}">
                <a16:creationId xmlns:a16="http://schemas.microsoft.com/office/drawing/2014/main" id="{C4197595-9F85-A319-DE97-BA9227E61B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1917" y="1151224"/>
            <a:ext cx="4339243" cy="3069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1881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solidFill>
                  <a:srgbClr val="04516D"/>
                </a:solidFill>
              </a:rPr>
              <a:t>De woordmuur</a:t>
            </a:r>
            <a:endParaRPr lang="nl-NL" b="1">
              <a:solidFill>
                <a:schemeClr val="accent6"/>
              </a:solidFill>
            </a:endParaRPr>
          </a:p>
        </p:txBody>
      </p:sp>
      <p:pic>
        <p:nvPicPr>
          <p:cNvPr id="3074" name="CD81DE5C-E5D4-47D4-A463-F3F76C5F95E5" descr="IMG_3251.jpg">
            <a:extLst>
              <a:ext uri="{FF2B5EF4-FFF2-40B4-BE49-F238E27FC236}">
                <a16:creationId xmlns:a16="http://schemas.microsoft.com/office/drawing/2014/main" id="{1A08ABB1-1506-C57F-BCAB-5CEC2C564C2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442" t="7653" r="7982" b="23413"/>
          <a:stretch/>
        </p:blipFill>
        <p:spPr bwMode="auto">
          <a:xfrm>
            <a:off x="1962315" y="1032043"/>
            <a:ext cx="5242230" cy="5565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28459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3D7F8-C8B9-7A82-5F1F-8E3C7A7285E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7E2A0F3-A8D8-1893-6C9A-C923F3C14A8E}"/>
              </a:ext>
            </a:extLst>
          </p:cNvPr>
          <p:cNvSpPr>
            <a:spLocks noGrp="1"/>
          </p:cNvSpPr>
          <p:nvPr>
            <p:ph type="title"/>
          </p:nvPr>
        </p:nvSpPr>
        <p:spPr/>
        <p:txBody>
          <a:bodyPr/>
          <a:lstStyle/>
          <a:p>
            <a:r>
              <a:rPr lang="nl-NL" b="1">
                <a:solidFill>
                  <a:srgbClr val="04516D"/>
                </a:solidFill>
              </a:rPr>
              <a:t>de viertakt op een rij</a:t>
            </a:r>
            <a:endParaRPr lang="nl-NL" b="1">
              <a:solidFill>
                <a:schemeClr val="accent6"/>
              </a:solidFill>
            </a:endParaRPr>
          </a:p>
        </p:txBody>
      </p:sp>
      <p:sp>
        <p:nvSpPr>
          <p:cNvPr id="5" name="Tijdelijke aanduiding voor inhoud 4">
            <a:extLst>
              <a:ext uri="{FF2B5EF4-FFF2-40B4-BE49-F238E27FC236}">
                <a16:creationId xmlns:a16="http://schemas.microsoft.com/office/drawing/2014/main" id="{5A289B73-09E1-0567-F7FD-1C82BA54461F}"/>
              </a:ext>
            </a:extLst>
          </p:cNvPr>
          <p:cNvSpPr>
            <a:spLocks noGrp="1"/>
          </p:cNvSpPr>
          <p:nvPr>
            <p:ph idx="1"/>
          </p:nvPr>
        </p:nvSpPr>
        <p:spPr>
          <a:xfrm>
            <a:off x="822960" y="1124744"/>
            <a:ext cx="6121850" cy="4896544"/>
          </a:xfrm>
        </p:spPr>
        <p:txBody>
          <a:bodyPr>
            <a:normAutofit/>
          </a:bodyPr>
          <a:lstStyle/>
          <a:p>
            <a:pPr marL="0" indent="0">
              <a:buNone/>
            </a:pPr>
            <a:r>
              <a:rPr lang="nl-NL">
                <a:solidFill>
                  <a:srgbClr val="002060"/>
                </a:solidFill>
                <a:latin typeface="Verdana" panose="020B0604030504040204" pitchFamily="34" charset="0"/>
                <a:ea typeface="Verdana" panose="020B0604030504040204" pitchFamily="34" charset="0"/>
              </a:rPr>
              <a:t>Woordenschat aanbieden:</a:t>
            </a:r>
          </a:p>
          <a:p>
            <a:pPr>
              <a:buClr>
                <a:schemeClr val="tx1"/>
              </a:buClr>
              <a:buFont typeface="Arial" panose="020B0604020202020204" pitchFamily="34" charset="0"/>
              <a:buChar char="•"/>
            </a:pPr>
            <a:r>
              <a:rPr lang="nl-NL">
                <a:solidFill>
                  <a:srgbClr val="00B0F0"/>
                </a:solidFill>
                <a:latin typeface="Verdana" panose="020B0604030504040204" pitchFamily="34" charset="0"/>
                <a:ea typeface="Verdana" panose="020B0604030504040204" pitchFamily="34" charset="0"/>
              </a:rPr>
              <a:t>Voorbewerken: </a:t>
            </a:r>
            <a:r>
              <a:rPr lang="en-US" sz="1600" b="0" err="1">
                <a:solidFill>
                  <a:srgbClr val="002060"/>
                </a:solidFill>
                <a:latin typeface="Verdana" panose="020B0604030504040204" pitchFamily="34" charset="0"/>
                <a:ea typeface="Verdana" panose="020B0604030504040204" pitchFamily="34" charset="0"/>
                <a:cs typeface="Verdana" panose="020B0604030504040204" pitchFamily="34" charset="0"/>
              </a:rPr>
              <a:t>oriënteren</a:t>
            </a:r>
            <a:r>
              <a:rPr lang="en-US" sz="1600" b="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en-US" sz="1600" b="0" err="1">
                <a:solidFill>
                  <a:srgbClr val="002060"/>
                </a:solidFill>
                <a:latin typeface="Verdana" panose="020B0604030504040204" pitchFamily="34" charset="0"/>
                <a:ea typeface="Verdana" panose="020B0604030504040204" pitchFamily="34" charset="0"/>
                <a:cs typeface="Verdana" panose="020B0604030504040204" pitchFamily="34" charset="0"/>
              </a:rPr>
              <a:t>voorkennis</a:t>
            </a:r>
            <a:r>
              <a:rPr lang="en-US" sz="1600" b="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en-US" sz="1600" b="0" err="1">
                <a:solidFill>
                  <a:srgbClr val="002060"/>
                </a:solidFill>
                <a:latin typeface="Verdana" panose="020B0604030504040204" pitchFamily="34" charset="0"/>
                <a:ea typeface="Verdana" panose="020B0604030504040204" pitchFamily="34" charset="0"/>
                <a:cs typeface="Verdana" panose="020B0604030504040204" pitchFamily="34" charset="0"/>
              </a:rPr>
              <a:t>activeren</a:t>
            </a:r>
            <a:endParaRPr lang="nl-NL" b="0">
              <a:solidFill>
                <a:srgbClr val="002060"/>
              </a:solidFill>
              <a:latin typeface="Verdana" panose="020B0604030504040204" pitchFamily="34" charset="0"/>
              <a:ea typeface="Verdana" panose="020B0604030504040204" pitchFamily="34" charset="0"/>
            </a:endParaRPr>
          </a:p>
          <a:p>
            <a:pPr>
              <a:buClr>
                <a:schemeClr val="tx1"/>
              </a:buClr>
              <a:buFont typeface="Arial" panose="020B0604020202020204" pitchFamily="34" charset="0"/>
              <a:buChar char="•"/>
            </a:pPr>
            <a:r>
              <a:rPr lang="nl-NL" err="1">
                <a:solidFill>
                  <a:srgbClr val="00B0F0"/>
                </a:solidFill>
              </a:rPr>
              <a:t>Sema</a:t>
            </a:r>
            <a:r>
              <a:rPr lang="nl-NL" err="1">
                <a:solidFill>
                  <a:srgbClr val="00B0F0"/>
                </a:solidFill>
                <a:latin typeface="Verdana" panose="020B0604030504040204" pitchFamily="34" charset="0"/>
                <a:ea typeface="Verdana" panose="020B0604030504040204" pitchFamily="34" charset="0"/>
              </a:rPr>
              <a:t>ntiseren</a:t>
            </a:r>
            <a:r>
              <a:rPr lang="nl-NL">
                <a:solidFill>
                  <a:srgbClr val="00B0F0"/>
                </a:solidFill>
                <a:latin typeface="Verdana" panose="020B0604030504040204" pitchFamily="34" charset="0"/>
                <a:ea typeface="Verdana" panose="020B0604030504040204" pitchFamily="34" charset="0"/>
              </a:rPr>
              <a:t>: </a:t>
            </a:r>
            <a:r>
              <a:rPr lang="en-US" sz="1600" b="0" err="1">
                <a:solidFill>
                  <a:srgbClr val="002060"/>
                </a:solidFill>
                <a:latin typeface="Verdana" panose="020B0604030504040204" pitchFamily="34" charset="0"/>
                <a:ea typeface="Verdana" panose="020B0604030504040204" pitchFamily="34" charset="0"/>
                <a:cs typeface="Verdana" panose="020B0604030504040204" pitchFamily="34" charset="0"/>
              </a:rPr>
              <a:t>betekenis</a:t>
            </a:r>
            <a:r>
              <a:rPr lang="en-US" sz="1600" b="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en-US" sz="1600" b="0" err="1">
                <a:solidFill>
                  <a:srgbClr val="002060"/>
                </a:solidFill>
                <a:latin typeface="Verdana" panose="020B0604030504040204" pitchFamily="34" charset="0"/>
                <a:ea typeface="Verdana" panose="020B0604030504040204" pitchFamily="34" charset="0"/>
                <a:cs typeface="Verdana" panose="020B0604030504040204" pitchFamily="34" charset="0"/>
              </a:rPr>
              <a:t>geven</a:t>
            </a:r>
            <a:r>
              <a:rPr lang="en-US" sz="1600" b="0">
                <a:solidFill>
                  <a:srgbClr val="002060"/>
                </a:solidFill>
                <a:latin typeface="Verdana" panose="020B0604030504040204" pitchFamily="34" charset="0"/>
                <a:ea typeface="Verdana" panose="020B0604030504040204" pitchFamily="34" charset="0"/>
                <a:cs typeface="Verdana" panose="020B0604030504040204" pitchFamily="34" charset="0"/>
              </a:rPr>
              <a:t> met de </a:t>
            </a:r>
            <a:r>
              <a:rPr lang="en-US" sz="1600" b="0" err="1">
                <a:solidFill>
                  <a:srgbClr val="002060"/>
                </a:solidFill>
                <a:latin typeface="Verdana" panose="020B0604030504040204" pitchFamily="34" charset="0"/>
                <a:ea typeface="Verdana" panose="020B0604030504040204" pitchFamily="34" charset="0"/>
                <a:cs typeface="Verdana" panose="020B0604030504040204" pitchFamily="34" charset="0"/>
              </a:rPr>
              <a:t>drie</a:t>
            </a:r>
            <a:r>
              <a:rPr lang="en-US" sz="1600" b="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en-US" sz="1600" b="0" err="1">
                <a:solidFill>
                  <a:srgbClr val="002060"/>
                </a:solidFill>
                <a:latin typeface="Verdana" panose="020B0604030504040204" pitchFamily="34" charset="0"/>
                <a:ea typeface="Verdana" panose="020B0604030504040204" pitchFamily="34" charset="0"/>
                <a:cs typeface="Verdana" panose="020B0604030504040204" pitchFamily="34" charset="0"/>
              </a:rPr>
              <a:t>uitjes</a:t>
            </a:r>
            <a:endParaRPr lang="nl-NL" b="0">
              <a:solidFill>
                <a:srgbClr val="002060"/>
              </a:solidFill>
              <a:latin typeface="Verdana" panose="020B0604030504040204" pitchFamily="34" charset="0"/>
              <a:ea typeface="Verdana" panose="020B0604030504040204" pitchFamily="34" charset="0"/>
            </a:endParaRPr>
          </a:p>
          <a:p>
            <a:pPr>
              <a:buClr>
                <a:schemeClr val="tx1"/>
              </a:buClr>
              <a:buFont typeface="Arial" panose="020B0604020202020204" pitchFamily="34" charset="0"/>
              <a:buChar char="•"/>
            </a:pPr>
            <a:r>
              <a:rPr lang="nl-NL">
                <a:solidFill>
                  <a:srgbClr val="00B0F0"/>
                </a:solidFill>
              </a:rPr>
              <a:t>Consolideren: </a:t>
            </a:r>
            <a:r>
              <a:rPr lang="en-US" sz="1600" b="0" err="1">
                <a:solidFill>
                  <a:srgbClr val="002060"/>
                </a:solidFill>
                <a:latin typeface="Verdana" panose="020B0604030504040204" pitchFamily="34" charset="0"/>
                <a:ea typeface="Verdana" panose="020B0604030504040204" pitchFamily="34" charset="0"/>
                <a:cs typeface="Verdana" panose="020B0604030504040204" pitchFamily="34" charset="0"/>
              </a:rPr>
              <a:t>inoefenen</a:t>
            </a:r>
            <a:r>
              <a:rPr lang="en-US" sz="1600" b="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en-US" sz="1600" b="0" err="1">
                <a:solidFill>
                  <a:srgbClr val="002060"/>
                </a:solidFill>
                <a:latin typeface="Verdana" panose="020B0604030504040204" pitchFamily="34" charset="0"/>
                <a:ea typeface="Verdana" panose="020B0604030504040204" pitchFamily="34" charset="0"/>
                <a:cs typeface="Verdana" panose="020B0604030504040204" pitchFamily="34" charset="0"/>
              </a:rPr>
              <a:t>inslijpen</a:t>
            </a:r>
            <a:r>
              <a:rPr lang="en-US" sz="1600" b="0">
                <a:solidFill>
                  <a:srgbClr val="002060"/>
                </a:solidFill>
                <a:latin typeface="Verdana" panose="020B0604030504040204" pitchFamily="34" charset="0"/>
                <a:ea typeface="Verdana" panose="020B0604030504040204" pitchFamily="34" charset="0"/>
                <a:cs typeface="Verdana" panose="020B0604030504040204" pitchFamily="34" charset="0"/>
              </a:rPr>
              <a:t> van </a:t>
            </a:r>
            <a:r>
              <a:rPr lang="en-US" sz="1600" b="0" err="1">
                <a:solidFill>
                  <a:srgbClr val="002060"/>
                </a:solidFill>
                <a:latin typeface="Verdana" panose="020B0604030504040204" pitchFamily="34" charset="0"/>
                <a:ea typeface="Verdana" panose="020B0604030504040204" pitchFamily="34" charset="0"/>
                <a:cs typeface="Verdana" panose="020B0604030504040204" pitchFamily="34" charset="0"/>
              </a:rPr>
              <a:t>betekenis</a:t>
            </a:r>
            <a:endParaRPr lang="nl-NL" b="0">
              <a:solidFill>
                <a:srgbClr val="002060"/>
              </a:solidFill>
            </a:endParaRPr>
          </a:p>
          <a:p>
            <a:pPr>
              <a:buClr>
                <a:schemeClr val="tx1"/>
              </a:buClr>
              <a:buFont typeface="Arial" panose="020B0604020202020204" pitchFamily="34" charset="0"/>
              <a:buChar char="•"/>
            </a:pPr>
            <a:r>
              <a:rPr lang="nl-NL">
                <a:solidFill>
                  <a:srgbClr val="00B0F0"/>
                </a:solidFill>
                <a:latin typeface="Verdana" panose="020B0604030504040204" pitchFamily="34" charset="0"/>
                <a:ea typeface="Verdana" panose="020B0604030504040204" pitchFamily="34" charset="0"/>
              </a:rPr>
              <a:t>Controleren</a:t>
            </a:r>
          </a:p>
          <a:p>
            <a:pPr marL="0" indent="0"/>
            <a:endParaRPr lang="nl-NL" sz="2800" b="0">
              <a:solidFill>
                <a:schemeClr val="accent6">
                  <a:lumMod val="50000"/>
                </a:schemeClr>
              </a:solidFill>
              <a:latin typeface="Verdana" panose="020B0604030504040204" pitchFamily="34" charset="0"/>
              <a:ea typeface="Verdana" panose="020B0604030504040204" pitchFamily="34" charset="0"/>
            </a:endParaRPr>
          </a:p>
        </p:txBody>
      </p:sp>
      <p:sp>
        <p:nvSpPr>
          <p:cNvPr id="3" name="Tekstvak 2">
            <a:extLst>
              <a:ext uri="{FF2B5EF4-FFF2-40B4-BE49-F238E27FC236}">
                <a16:creationId xmlns:a16="http://schemas.microsoft.com/office/drawing/2014/main" id="{CD0D3AE5-1E62-B9A9-2548-668AEDA1B183}"/>
              </a:ext>
            </a:extLst>
          </p:cNvPr>
          <p:cNvSpPr txBox="1"/>
          <p:nvPr/>
        </p:nvSpPr>
        <p:spPr>
          <a:xfrm>
            <a:off x="6846638" y="2367658"/>
            <a:ext cx="1675754" cy="923330"/>
          </a:xfrm>
          <a:prstGeom prst="rect">
            <a:avLst/>
          </a:prstGeom>
          <a:noFill/>
        </p:spPr>
        <p:txBody>
          <a:bodyPr wrap="square" rtlCol="0">
            <a:spAutoFit/>
          </a:bodyPr>
          <a:lstStyle/>
          <a:p>
            <a:r>
              <a:rPr lang="nl-NL" sz="1350" i="1">
                <a:solidFill>
                  <a:srgbClr val="002060"/>
                </a:solidFill>
                <a:latin typeface="Verdana" panose="020B0604030504040204" pitchFamily="34" charset="0"/>
                <a:ea typeface="Verdana" panose="020B0604030504040204" pitchFamily="34" charset="0"/>
              </a:rPr>
              <a:t>Uitleggen</a:t>
            </a:r>
          </a:p>
          <a:p>
            <a:r>
              <a:rPr lang="nl-NL" sz="1350" i="1">
                <a:solidFill>
                  <a:srgbClr val="002060"/>
                </a:solidFill>
                <a:latin typeface="Verdana" panose="020B0604030504040204" pitchFamily="34" charset="0"/>
                <a:ea typeface="Verdana" panose="020B0604030504040204" pitchFamily="34" charset="0"/>
              </a:rPr>
              <a:t>Uitbeelden</a:t>
            </a:r>
          </a:p>
          <a:p>
            <a:r>
              <a:rPr lang="nl-NL" sz="1350" i="1">
                <a:solidFill>
                  <a:srgbClr val="002060"/>
                </a:solidFill>
                <a:latin typeface="Verdana" panose="020B0604030504040204" pitchFamily="34" charset="0"/>
                <a:ea typeface="Verdana" panose="020B0604030504040204" pitchFamily="34" charset="0"/>
              </a:rPr>
              <a:t>Uitbreiden</a:t>
            </a:r>
          </a:p>
          <a:p>
            <a:r>
              <a:rPr lang="nl-NL" sz="1350" i="1">
                <a:solidFill>
                  <a:srgbClr val="002060"/>
                </a:solidFill>
                <a:latin typeface="Verdana" panose="020B0604030504040204" pitchFamily="34" charset="0"/>
                <a:ea typeface="Verdana" panose="020B0604030504040204" pitchFamily="34" charset="0"/>
              </a:rPr>
              <a:t>(Uitspreken) </a:t>
            </a:r>
          </a:p>
        </p:txBody>
      </p:sp>
      <p:cxnSp>
        <p:nvCxnSpPr>
          <p:cNvPr id="4" name="Rechte verbindingslijn met pijl 3">
            <a:extLst>
              <a:ext uri="{FF2B5EF4-FFF2-40B4-BE49-F238E27FC236}">
                <a16:creationId xmlns:a16="http://schemas.microsoft.com/office/drawing/2014/main" id="{194914D4-FDF1-6B74-4E66-5C4468611AD9}"/>
              </a:ext>
            </a:extLst>
          </p:cNvPr>
          <p:cNvCxnSpPr/>
          <p:nvPr/>
        </p:nvCxnSpPr>
        <p:spPr>
          <a:xfrm>
            <a:off x="6614967" y="2023662"/>
            <a:ext cx="463343" cy="2946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6" name="Picture 2" descr="NT2 - Taalschool Utrecht">
            <a:extLst>
              <a:ext uri="{FF2B5EF4-FFF2-40B4-BE49-F238E27FC236}">
                <a16:creationId xmlns:a16="http://schemas.microsoft.com/office/drawing/2014/main" id="{2937F363-6339-50DB-C2C3-DF27C60A620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78310" y="2829323"/>
            <a:ext cx="1846080" cy="3280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9655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solidFill>
                  <a:srgbClr val="04516D"/>
                </a:solidFill>
              </a:rPr>
              <a:t>consolideren</a:t>
            </a:r>
            <a:endParaRPr lang="nl-NL" b="1">
              <a:solidFill>
                <a:schemeClr val="accent6"/>
              </a:solidFill>
            </a:endParaRPr>
          </a:p>
        </p:txBody>
      </p:sp>
      <p:sp>
        <p:nvSpPr>
          <p:cNvPr id="5" name="Tijdelijke aanduiding voor inhoud 4">
            <a:extLst>
              <a:ext uri="{FF2B5EF4-FFF2-40B4-BE49-F238E27FC236}">
                <a16:creationId xmlns:a16="http://schemas.microsoft.com/office/drawing/2014/main" id="{D90C2F94-F8CE-BB22-A75F-1F4E25E0102B}"/>
              </a:ext>
            </a:extLst>
          </p:cNvPr>
          <p:cNvSpPr>
            <a:spLocks noGrp="1"/>
          </p:cNvSpPr>
          <p:nvPr>
            <p:ph idx="1"/>
          </p:nvPr>
        </p:nvSpPr>
        <p:spPr>
          <a:xfrm>
            <a:off x="822959" y="1124744"/>
            <a:ext cx="8053849" cy="3096344"/>
          </a:xfrm>
        </p:spPr>
        <p:txBody>
          <a:bodyPr>
            <a:normAutofit/>
          </a:bodyPr>
          <a:lstStyle/>
          <a:p>
            <a:pPr>
              <a:buFontTx/>
              <a:buChar char="-"/>
            </a:pPr>
            <a:r>
              <a:rPr lang="nl-NL" b="0" dirty="0">
                <a:solidFill>
                  <a:srgbClr val="002060"/>
                </a:solidFill>
              </a:rPr>
              <a:t>Herhalen, herhalen, herhalen (minstens 7x)</a:t>
            </a:r>
          </a:p>
          <a:p>
            <a:pPr>
              <a:buFontTx/>
              <a:buChar char="-"/>
            </a:pPr>
            <a:r>
              <a:rPr lang="nl-NL" b="0" dirty="0">
                <a:solidFill>
                  <a:srgbClr val="002060"/>
                </a:solidFill>
                <a:latin typeface="Verdana" panose="020B0604030504040204" pitchFamily="34" charset="0"/>
                <a:ea typeface="Verdana" panose="020B0604030504040204" pitchFamily="34" charset="0"/>
              </a:rPr>
              <a:t>Van passief naar actief</a:t>
            </a:r>
            <a:endParaRPr lang="nl-NL" sz="1600" b="0" dirty="0">
              <a:solidFill>
                <a:srgbClr val="002060"/>
              </a:solidFill>
              <a:latin typeface="Verdana" panose="020B0604030504040204" pitchFamily="34" charset="0"/>
              <a:ea typeface="Verdana" panose="020B0604030504040204" pitchFamily="34" charset="0"/>
            </a:endParaRPr>
          </a:p>
          <a:p>
            <a:pPr>
              <a:buFontTx/>
              <a:buChar char="-"/>
            </a:pPr>
            <a:r>
              <a:rPr lang="nl-NL" sz="1600" b="0" dirty="0">
                <a:solidFill>
                  <a:srgbClr val="002060"/>
                </a:solidFill>
                <a:latin typeface="Verdana" panose="020B0604030504040204" pitchFamily="34" charset="0"/>
                <a:ea typeface="Verdana" panose="020B0604030504040204" pitchFamily="34" charset="0"/>
              </a:rPr>
              <a:t>Coöperatieve werkvormen en consolideeractiviteiten</a:t>
            </a:r>
          </a:p>
          <a:p>
            <a:pPr>
              <a:buFontTx/>
              <a:buChar char="-"/>
            </a:pPr>
            <a:r>
              <a:rPr lang="nl-NL" sz="1600" b="0" dirty="0">
                <a:solidFill>
                  <a:srgbClr val="002060"/>
                </a:solidFill>
                <a:latin typeface="Verdana" panose="020B0604030504040204" pitchFamily="34" charset="0"/>
                <a:ea typeface="Verdana" panose="020B0604030504040204" pitchFamily="34" charset="0"/>
              </a:rPr>
              <a:t>Niet alleen losse woorden; woorden oefenen in clusters</a:t>
            </a:r>
          </a:p>
          <a:p>
            <a:pPr>
              <a:buFontTx/>
              <a:buChar char="-"/>
            </a:pPr>
            <a:r>
              <a:rPr lang="nl-NL" sz="1600" b="0" dirty="0">
                <a:solidFill>
                  <a:srgbClr val="002060"/>
                </a:solidFill>
                <a:latin typeface="Verdana" panose="020B0604030504040204" pitchFamily="34" charset="0"/>
                <a:ea typeface="Verdana" panose="020B0604030504040204" pitchFamily="34" charset="0"/>
              </a:rPr>
              <a:t>Interactie</a:t>
            </a:r>
          </a:p>
          <a:p>
            <a:pPr>
              <a:buFontTx/>
              <a:buChar char="-"/>
            </a:pPr>
            <a:r>
              <a:rPr lang="nl-NL" b="0" dirty="0">
                <a:solidFill>
                  <a:srgbClr val="002060"/>
                </a:solidFill>
              </a:rPr>
              <a:t>In verschillende contexten en activiteiten steeds weer laten terugkomen</a:t>
            </a:r>
            <a:endParaRPr lang="nl-NL" b="0" dirty="0">
              <a:solidFill>
                <a:srgbClr val="002060"/>
              </a:solidFill>
              <a:latin typeface="Verdana" panose="020B0604030504040204" pitchFamily="34" charset="0"/>
              <a:ea typeface="Verdana" panose="020B0604030504040204" pitchFamily="34" charset="0"/>
            </a:endParaRPr>
          </a:p>
          <a:p>
            <a:pPr>
              <a:buFontTx/>
              <a:buChar char="-"/>
            </a:pPr>
            <a:endParaRPr lang="nl-NL" sz="1600" b="0" dirty="0">
              <a:solidFill>
                <a:schemeClr val="accent6">
                  <a:lumMod val="50000"/>
                </a:schemeClr>
              </a:solidFill>
              <a:latin typeface="Verdana" panose="020B0604030504040204" pitchFamily="34" charset="0"/>
              <a:ea typeface="Verdana" panose="020B0604030504040204" pitchFamily="34" charset="0"/>
            </a:endParaRPr>
          </a:p>
        </p:txBody>
      </p:sp>
      <p:pic>
        <p:nvPicPr>
          <p:cNvPr id="3" name="Picture 2" descr="55 ideeën over Woordenschat woordweb/ clusters + afbeeldingen |  woordenschat, onderwijs, taal">
            <a:extLst>
              <a:ext uri="{FF2B5EF4-FFF2-40B4-BE49-F238E27FC236}">
                <a16:creationId xmlns:a16="http://schemas.microsoft.com/office/drawing/2014/main" id="{4F6A4029-3BD0-DE47-AA14-307C55544E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0134" y="3347975"/>
            <a:ext cx="3583731" cy="24434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8257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solidFill>
                  <a:srgbClr val="04516D"/>
                </a:solidFill>
              </a:rPr>
              <a:t>Gebruik in spontane taal</a:t>
            </a:r>
            <a:endParaRPr lang="nl-NL" b="1">
              <a:solidFill>
                <a:schemeClr val="accent6"/>
              </a:solidFill>
            </a:endParaRPr>
          </a:p>
        </p:txBody>
      </p:sp>
      <p:sp>
        <p:nvSpPr>
          <p:cNvPr id="5" name="Tijdelijke aanduiding voor inhoud 4">
            <a:extLst>
              <a:ext uri="{FF2B5EF4-FFF2-40B4-BE49-F238E27FC236}">
                <a16:creationId xmlns:a16="http://schemas.microsoft.com/office/drawing/2014/main" id="{D90C2F94-F8CE-BB22-A75F-1F4E25E0102B}"/>
              </a:ext>
            </a:extLst>
          </p:cNvPr>
          <p:cNvSpPr>
            <a:spLocks noGrp="1"/>
          </p:cNvSpPr>
          <p:nvPr>
            <p:ph idx="1"/>
          </p:nvPr>
        </p:nvSpPr>
        <p:spPr>
          <a:xfrm>
            <a:off x="822960" y="1124744"/>
            <a:ext cx="7709480" cy="4896544"/>
          </a:xfrm>
        </p:spPr>
        <p:txBody>
          <a:bodyPr>
            <a:normAutofit/>
          </a:bodyPr>
          <a:lstStyle/>
          <a:p>
            <a:pPr>
              <a:buFontTx/>
              <a:buChar char="-"/>
            </a:pPr>
            <a:r>
              <a:rPr lang="nl-NL" b="0" dirty="0">
                <a:solidFill>
                  <a:srgbClr val="002060"/>
                </a:solidFill>
                <a:latin typeface="Verdana" panose="020B0604030504040204" pitchFamily="34" charset="0"/>
                <a:ea typeface="Verdana" panose="020B0604030504040204" pitchFamily="34" charset="0"/>
              </a:rPr>
              <a:t>De leerlingen gebruiken de geleerde woorden in hun spontane taal. </a:t>
            </a:r>
          </a:p>
          <a:p>
            <a:pPr>
              <a:buFontTx/>
              <a:buChar char="-"/>
            </a:pPr>
            <a:r>
              <a:rPr lang="nl-NL" b="0" dirty="0">
                <a:solidFill>
                  <a:srgbClr val="002060"/>
                </a:solidFill>
                <a:latin typeface="Verdana" panose="020B0604030504040204" pitchFamily="34" charset="0"/>
                <a:ea typeface="Verdana" panose="020B0604030504040204" pitchFamily="34" charset="0"/>
              </a:rPr>
              <a:t>Uit jezelf zeggen en toepassen in een vrije situatie.</a:t>
            </a:r>
          </a:p>
          <a:p>
            <a:pPr>
              <a:buFontTx/>
              <a:buChar char="-"/>
            </a:pPr>
            <a:r>
              <a:rPr lang="nl-NL" b="0" dirty="0">
                <a:solidFill>
                  <a:srgbClr val="002060"/>
                </a:solidFill>
                <a:latin typeface="Verdana" panose="020B0604030504040204" pitchFamily="34" charset="0"/>
                <a:ea typeface="Verdana" panose="020B0604030504040204" pitchFamily="34" charset="0"/>
              </a:rPr>
              <a:t>Actieve taal tijdens het spel in de hoeken, tijdens de </a:t>
            </a:r>
            <a:r>
              <a:rPr lang="nl-NL" b="0" dirty="0" err="1">
                <a:solidFill>
                  <a:srgbClr val="002060"/>
                </a:solidFill>
                <a:latin typeface="Verdana" panose="020B0604030504040204" pitchFamily="34" charset="0"/>
                <a:ea typeface="Verdana" panose="020B0604030504040204" pitchFamily="34" charset="0"/>
              </a:rPr>
              <a:t>werkles</a:t>
            </a:r>
            <a:r>
              <a:rPr lang="nl-NL" b="0" dirty="0">
                <a:solidFill>
                  <a:srgbClr val="002060"/>
                </a:solidFill>
                <a:latin typeface="Verdana" panose="020B0604030504040204" pitchFamily="34" charset="0"/>
                <a:ea typeface="Verdana" panose="020B0604030504040204" pitchFamily="34" charset="0"/>
              </a:rPr>
              <a:t> enz.</a:t>
            </a:r>
          </a:p>
          <a:p>
            <a:pPr>
              <a:buFontTx/>
              <a:buChar char="-"/>
            </a:pPr>
            <a:r>
              <a:rPr lang="nl-NL" b="0" dirty="0">
                <a:solidFill>
                  <a:srgbClr val="002060"/>
                </a:solidFill>
              </a:rPr>
              <a:t>Positief, veilig klimaat</a:t>
            </a:r>
            <a:endParaRPr lang="nl-NL" b="0" dirty="0">
              <a:solidFill>
                <a:srgbClr val="002060"/>
              </a:solidFill>
              <a:latin typeface="Verdana" panose="020B0604030504040204" pitchFamily="34" charset="0"/>
              <a:ea typeface="Verdana" panose="020B0604030504040204" pitchFamily="34" charset="0"/>
            </a:endParaRPr>
          </a:p>
          <a:p>
            <a:pPr marL="0" indent="0"/>
            <a:endParaRPr lang="nl-NL" b="0" dirty="0">
              <a:solidFill>
                <a:srgbClr val="002060"/>
              </a:solidFill>
              <a:latin typeface="Verdana" panose="020B0604030504040204" pitchFamily="34" charset="0"/>
              <a:ea typeface="Verdana" panose="020B0604030504040204" pitchFamily="34" charset="0"/>
            </a:endParaRPr>
          </a:p>
          <a:p>
            <a:pPr marL="0" indent="0">
              <a:buNone/>
            </a:pPr>
            <a:r>
              <a:rPr lang="nl-NL" dirty="0">
                <a:solidFill>
                  <a:srgbClr val="002060"/>
                </a:solidFill>
                <a:latin typeface="Verdana" panose="020B0604030504040204" pitchFamily="34" charset="0"/>
                <a:ea typeface="Verdana" panose="020B0604030504040204" pitchFamily="34" charset="0"/>
              </a:rPr>
              <a:t>De leerkracht:</a:t>
            </a:r>
          </a:p>
          <a:p>
            <a:pPr>
              <a:buFont typeface="Arial" panose="020B0604020202020204" pitchFamily="34" charset="0"/>
              <a:buChar char="•"/>
            </a:pPr>
            <a:r>
              <a:rPr lang="nl-NL" b="0" dirty="0">
                <a:solidFill>
                  <a:srgbClr val="002060"/>
                </a:solidFill>
                <a:latin typeface="Verdana" panose="020B0604030504040204" pitchFamily="34" charset="0"/>
                <a:ea typeface="Verdana" panose="020B0604030504040204" pitchFamily="34" charset="0"/>
              </a:rPr>
              <a:t>Levert interessante werkvorm aan </a:t>
            </a:r>
          </a:p>
          <a:p>
            <a:pPr>
              <a:buFont typeface="Arial" panose="020B0604020202020204" pitchFamily="34" charset="0"/>
              <a:buChar char="•"/>
            </a:pPr>
            <a:r>
              <a:rPr lang="nl-NL" b="0" dirty="0">
                <a:solidFill>
                  <a:srgbClr val="002060"/>
                </a:solidFill>
                <a:latin typeface="Verdana" panose="020B0604030504040204" pitchFamily="34" charset="0"/>
                <a:ea typeface="Verdana" panose="020B0604030504040204" pitchFamily="34" charset="0"/>
              </a:rPr>
              <a:t>Levert betekenisvolle context aan </a:t>
            </a:r>
          </a:p>
          <a:p>
            <a:pPr>
              <a:buFont typeface="Arial" panose="020B0604020202020204" pitchFamily="34" charset="0"/>
              <a:buChar char="•"/>
            </a:pPr>
            <a:r>
              <a:rPr lang="nl-NL" b="0" dirty="0">
                <a:solidFill>
                  <a:srgbClr val="002060"/>
                </a:solidFill>
                <a:latin typeface="Verdana" panose="020B0604030504040204" pitchFamily="34" charset="0"/>
                <a:ea typeface="Verdana" panose="020B0604030504040204" pitchFamily="34" charset="0"/>
              </a:rPr>
              <a:t>Levert rijke omgeving aan </a:t>
            </a:r>
          </a:p>
          <a:p>
            <a:pPr>
              <a:buFont typeface="Arial" panose="020B0604020202020204" pitchFamily="34" charset="0"/>
              <a:buChar char="•"/>
            </a:pPr>
            <a:r>
              <a:rPr lang="nl-NL" b="0" dirty="0">
                <a:solidFill>
                  <a:srgbClr val="002060"/>
                </a:solidFill>
                <a:latin typeface="Verdana" panose="020B0604030504040204" pitchFamily="34" charset="0"/>
                <a:ea typeface="Verdana" panose="020B0604030504040204" pitchFamily="34" charset="0"/>
              </a:rPr>
              <a:t>Geeft feedback</a:t>
            </a:r>
            <a:endParaRPr lang="nl-NL" sz="2800" b="0" dirty="0">
              <a:solidFill>
                <a:srgbClr val="002060"/>
              </a:solidFill>
              <a:latin typeface="Verdana" panose="020B0604030504040204" pitchFamily="34" charset="0"/>
              <a:ea typeface="Verdana" panose="020B0604030504040204" pitchFamily="34" charset="0"/>
            </a:endParaRPr>
          </a:p>
        </p:txBody>
      </p:sp>
      <p:pic>
        <p:nvPicPr>
          <p:cNvPr id="7" name="Afbeelding 6" descr="Afbeelding met kleding, overdekt, persoon, peuter&#10;&#10;Automatisch gegenereerde beschrijving">
            <a:extLst>
              <a:ext uri="{FF2B5EF4-FFF2-40B4-BE49-F238E27FC236}">
                <a16:creationId xmlns:a16="http://schemas.microsoft.com/office/drawing/2014/main" id="{743D2614-DD85-1CFC-0EE0-0D859020DC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4128" y="2439170"/>
            <a:ext cx="3039802" cy="4053070"/>
          </a:xfrm>
          <a:prstGeom prst="rect">
            <a:avLst/>
          </a:prstGeom>
        </p:spPr>
      </p:pic>
    </p:spTree>
    <p:extLst>
      <p:ext uri="{BB962C8B-B14F-4D97-AF65-F5344CB8AC3E}">
        <p14:creationId xmlns:p14="http://schemas.microsoft.com/office/powerpoint/2010/main" val="33112145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Zien is Snappen">
            <a:extLst>
              <a:ext uri="{FF2B5EF4-FFF2-40B4-BE49-F238E27FC236}">
                <a16:creationId xmlns:a16="http://schemas.microsoft.com/office/drawing/2014/main" id="{1AF97ACC-F31A-1F97-4EC7-4A69F1DFC7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276" r="27532" b="13932"/>
          <a:stretch/>
        </p:blipFill>
        <p:spPr bwMode="auto">
          <a:xfrm>
            <a:off x="5648179" y="639935"/>
            <a:ext cx="3103935" cy="311781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nl-NL">
                <a:solidFill>
                  <a:srgbClr val="04516D"/>
                </a:solidFill>
              </a:rPr>
              <a:t>Zien is snappen</a:t>
            </a:r>
            <a:endParaRPr lang="nl-NL" b="1">
              <a:solidFill>
                <a:schemeClr val="accent6"/>
              </a:solidFill>
            </a:endParaRPr>
          </a:p>
        </p:txBody>
      </p:sp>
      <p:sp>
        <p:nvSpPr>
          <p:cNvPr id="5" name="Tijdelijke aanduiding voor inhoud 4">
            <a:extLst>
              <a:ext uri="{FF2B5EF4-FFF2-40B4-BE49-F238E27FC236}">
                <a16:creationId xmlns:a16="http://schemas.microsoft.com/office/drawing/2014/main" id="{D90C2F94-F8CE-BB22-A75F-1F4E25E0102B}"/>
              </a:ext>
            </a:extLst>
          </p:cNvPr>
          <p:cNvSpPr>
            <a:spLocks noGrp="1"/>
          </p:cNvSpPr>
          <p:nvPr>
            <p:ph idx="1"/>
          </p:nvPr>
        </p:nvSpPr>
        <p:spPr>
          <a:xfrm>
            <a:off x="822959" y="1124744"/>
            <a:ext cx="5618033" cy="2520280"/>
          </a:xfrm>
        </p:spPr>
        <p:txBody>
          <a:bodyPr>
            <a:normAutofit/>
          </a:bodyPr>
          <a:lstStyle/>
          <a:p>
            <a:pPr marL="0" indent="0"/>
            <a:r>
              <a:rPr lang="nl-NL" sz="1600">
                <a:solidFill>
                  <a:srgbClr val="002060"/>
                </a:solidFill>
                <a:latin typeface="Verdana" panose="020B0604030504040204" pitchFamily="34" charset="0"/>
                <a:ea typeface="Verdana" panose="020B0604030504040204" pitchFamily="34" charset="0"/>
                <a:cs typeface="Verdana" panose="020B0604030504040204" pitchFamily="34" charset="0"/>
              </a:rPr>
              <a:t>Werkwijze en didactiek van Zien Is Snappen: </a:t>
            </a:r>
          </a:p>
          <a:p>
            <a:pPr marL="0" indent="0"/>
            <a:r>
              <a:rPr lang="nl-NL" sz="1600" b="0">
                <a:solidFill>
                  <a:srgbClr val="002060"/>
                </a:solidFill>
                <a:latin typeface="Verdana" panose="020B0604030504040204" pitchFamily="34" charset="0"/>
                <a:ea typeface="Verdana" panose="020B0604030504040204" pitchFamily="34" charset="0"/>
                <a:cs typeface="Verdana" panose="020B0604030504040204" pitchFamily="34" charset="0"/>
              </a:rPr>
              <a:t>Belangrijkste invalshoek is het </a:t>
            </a:r>
            <a:r>
              <a:rPr lang="nl-NL" sz="1600">
                <a:solidFill>
                  <a:srgbClr val="002060"/>
                </a:solidFill>
                <a:latin typeface="Verdana" panose="020B0604030504040204" pitchFamily="34" charset="0"/>
                <a:ea typeface="Verdana" panose="020B0604030504040204" pitchFamily="34" charset="0"/>
                <a:cs typeface="Verdana" panose="020B0604030504040204" pitchFamily="34" charset="0"/>
              </a:rPr>
              <a:t>laten zien </a:t>
            </a:r>
            <a:r>
              <a:rPr lang="nl-NL" sz="1600" b="0">
                <a:solidFill>
                  <a:srgbClr val="002060"/>
                </a:solidFill>
                <a:latin typeface="Verdana" panose="020B0604030504040204" pitchFamily="34" charset="0"/>
                <a:ea typeface="Verdana" panose="020B0604030504040204" pitchFamily="34" charset="0"/>
                <a:cs typeface="Verdana" panose="020B0604030504040204" pitchFamily="34" charset="0"/>
              </a:rPr>
              <a:t>van een Nederlands taalverschijnsel door:</a:t>
            </a:r>
          </a:p>
          <a:p>
            <a:pPr marL="285750" indent="-285750">
              <a:buFont typeface="Arial" panose="020B0604020202020204" pitchFamily="34" charset="0"/>
              <a:buChar char="•"/>
            </a:pPr>
            <a:r>
              <a:rPr lang="nl-NL" sz="1600" b="0">
                <a:solidFill>
                  <a:srgbClr val="002060"/>
                </a:solidFill>
                <a:latin typeface="Verdana" panose="020B0604030504040204" pitchFamily="34" charset="0"/>
                <a:ea typeface="Verdana" panose="020B0604030504040204" pitchFamily="34" charset="0"/>
                <a:cs typeface="Verdana" panose="020B0604030504040204" pitchFamily="34" charset="0"/>
              </a:rPr>
              <a:t>Heel eenvoudige visuele middelen zoals symbolen voor klanken en kleuren voor betekenissen (en dan ook voor zinsdelen)</a:t>
            </a:r>
          </a:p>
          <a:p>
            <a:pPr marL="285750" indent="-285750">
              <a:buFont typeface="Arial" panose="020B0604020202020204" pitchFamily="34" charset="0"/>
              <a:buChar char="•"/>
            </a:pPr>
            <a:r>
              <a:rPr lang="nl-NL" sz="1600" b="0">
                <a:solidFill>
                  <a:srgbClr val="002060"/>
                </a:solidFill>
                <a:latin typeface="Verdana" panose="020B0604030504040204" pitchFamily="34" charset="0"/>
                <a:ea typeface="Verdana" panose="020B0604030504040204" pitchFamily="34" charset="0"/>
                <a:cs typeface="Verdana" panose="020B0604030504040204" pitchFamily="34" charset="0"/>
              </a:rPr>
              <a:t>Gebaren om een structuur te laten zien, zoals vingers voor het gebruik van lidwoorden</a:t>
            </a:r>
          </a:p>
        </p:txBody>
      </p:sp>
      <p:pic>
        <p:nvPicPr>
          <p:cNvPr id="4" name="Picture 4" descr="WH-005_1">
            <a:extLst>
              <a:ext uri="{FF2B5EF4-FFF2-40B4-BE49-F238E27FC236}">
                <a16:creationId xmlns:a16="http://schemas.microsoft.com/office/drawing/2014/main" id="{1B0B0980-649A-C23B-4B29-4E54A7A3DC5A}"/>
              </a:ext>
            </a:extLst>
          </p:cNvPr>
          <p:cNvPicPr>
            <a:picLocks noChangeAspect="1" noChangeArrowheads="1"/>
          </p:cNvPicPr>
          <p:nvPr/>
        </p:nvPicPr>
        <p:blipFill>
          <a:blip r:embed="rId3" cstate="print"/>
          <a:srcRect/>
          <a:stretch>
            <a:fillRect/>
          </a:stretch>
        </p:blipFill>
        <p:spPr bwMode="auto">
          <a:xfrm>
            <a:off x="1547664" y="3995691"/>
            <a:ext cx="6048672" cy="2496549"/>
          </a:xfrm>
          <a:prstGeom prst="rect">
            <a:avLst/>
          </a:prstGeom>
          <a:noFill/>
        </p:spPr>
      </p:pic>
    </p:spTree>
    <p:extLst>
      <p:ext uri="{BB962C8B-B14F-4D97-AF65-F5344CB8AC3E}">
        <p14:creationId xmlns:p14="http://schemas.microsoft.com/office/powerpoint/2010/main" val="2188773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solidFill>
                  <a:srgbClr val="04516D"/>
                </a:solidFill>
              </a:rPr>
              <a:t>Rijke leeromgeving</a:t>
            </a:r>
            <a:endParaRPr lang="nl-NL" b="1">
              <a:solidFill>
                <a:schemeClr val="accent6"/>
              </a:solidFill>
            </a:endParaRPr>
          </a:p>
        </p:txBody>
      </p:sp>
      <p:pic>
        <p:nvPicPr>
          <p:cNvPr id="4" name="Tijdelijke aanduiding voor inhoud 3">
            <a:extLst>
              <a:ext uri="{FF2B5EF4-FFF2-40B4-BE49-F238E27FC236}">
                <a16:creationId xmlns:a16="http://schemas.microsoft.com/office/drawing/2014/main" id="{C1C0600D-09FC-1D70-24C0-4FA29678EA39}"/>
              </a:ext>
            </a:extLst>
          </p:cNvPr>
          <p:cNvPicPr>
            <a:picLocks noGrp="1" noChangeAspect="1"/>
          </p:cNvPicPr>
          <p:nvPr>
            <p:ph idx="1"/>
          </p:nvPr>
        </p:nvPicPr>
        <p:blipFill rotWithShape="1">
          <a:blip r:embed="rId2"/>
          <a:srcRect t="7167" r="14966"/>
          <a:stretch/>
        </p:blipFill>
        <p:spPr>
          <a:xfrm>
            <a:off x="1435140" y="916242"/>
            <a:ext cx="6614515" cy="2883534"/>
          </a:xfrm>
        </p:spPr>
      </p:pic>
      <p:pic>
        <p:nvPicPr>
          <p:cNvPr id="2050" name="Picture 2">
            <a:extLst>
              <a:ext uri="{FF2B5EF4-FFF2-40B4-BE49-F238E27FC236}">
                <a16:creationId xmlns:a16="http://schemas.microsoft.com/office/drawing/2014/main" id="{06A4C448-4C4E-E838-C92E-5FC7128BCA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8758" y="4005064"/>
            <a:ext cx="2593640" cy="2577430"/>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descr="Afbeelding met kleding, persoon, schoeisel, overdekt&#10;&#10;Automatisch gegenereerde beschrijving">
            <a:extLst>
              <a:ext uri="{FF2B5EF4-FFF2-40B4-BE49-F238E27FC236}">
                <a16:creationId xmlns:a16="http://schemas.microsoft.com/office/drawing/2014/main" id="{7F66BC1F-D413-6E19-419E-72DAE49FAB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5191" y="4005064"/>
            <a:ext cx="1933073" cy="2577430"/>
          </a:xfrm>
          <a:prstGeom prst="rect">
            <a:avLst/>
          </a:prstGeom>
        </p:spPr>
      </p:pic>
    </p:spTree>
    <p:extLst>
      <p:ext uri="{BB962C8B-B14F-4D97-AF65-F5344CB8AC3E}">
        <p14:creationId xmlns:p14="http://schemas.microsoft.com/office/powerpoint/2010/main" val="2527079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F73EB4-EDD2-5A46-9833-2D9038C74AF3}"/>
              </a:ext>
            </a:extLst>
          </p:cNvPr>
          <p:cNvSpPr>
            <a:spLocks noGrp="1"/>
          </p:cNvSpPr>
          <p:nvPr>
            <p:ph type="title"/>
          </p:nvPr>
        </p:nvSpPr>
        <p:spPr/>
        <p:txBody>
          <a:bodyPr/>
          <a:lstStyle/>
          <a:p>
            <a:r>
              <a:rPr lang="nl-NL">
                <a:solidFill>
                  <a:srgbClr val="04516D"/>
                </a:solidFill>
              </a:rPr>
              <a:t>De doelen van deze workshop</a:t>
            </a:r>
            <a:endParaRPr lang="nl-NL">
              <a:solidFill>
                <a:schemeClr val="accent6"/>
              </a:solidFill>
            </a:endParaRPr>
          </a:p>
        </p:txBody>
      </p:sp>
      <p:sp>
        <p:nvSpPr>
          <p:cNvPr id="3" name="Tijdelijke aanduiding voor inhoud 2">
            <a:extLst>
              <a:ext uri="{FF2B5EF4-FFF2-40B4-BE49-F238E27FC236}">
                <a16:creationId xmlns:a16="http://schemas.microsoft.com/office/drawing/2014/main" id="{72AC0AD5-75E6-8061-B54E-BEE9FEC873DB}"/>
              </a:ext>
            </a:extLst>
          </p:cNvPr>
          <p:cNvSpPr>
            <a:spLocks noGrp="1"/>
          </p:cNvSpPr>
          <p:nvPr>
            <p:ph idx="1"/>
          </p:nvPr>
        </p:nvSpPr>
        <p:spPr/>
        <p:txBody>
          <a:bodyPr vert="horz" lIns="91440" tIns="45720" rIns="91440" bIns="45720" rtlCol="0" anchor="t">
            <a:normAutofit/>
          </a:bodyPr>
          <a:lstStyle/>
          <a:p>
            <a:endParaRPr lang="nl-NL" b="0" dirty="0"/>
          </a:p>
          <a:p>
            <a:pPr>
              <a:buAutoNum type="arabicPeriod"/>
            </a:pPr>
            <a:r>
              <a:rPr lang="nl-NL" b="0" dirty="0">
                <a:solidFill>
                  <a:srgbClr val="002060"/>
                </a:solidFill>
                <a:latin typeface="Verdana"/>
                <a:ea typeface="Verdana"/>
              </a:rPr>
              <a:t>Je weet wat een nieuwkomer in groep 1 in de basis nodig heeft om de Nederlandse taal goed te kunnen verwerven</a:t>
            </a:r>
          </a:p>
          <a:p>
            <a:pPr>
              <a:buAutoNum type="arabicPeriod"/>
            </a:pPr>
            <a:r>
              <a:rPr lang="nl-NL" b="0" dirty="0">
                <a:solidFill>
                  <a:srgbClr val="002060"/>
                </a:solidFill>
                <a:latin typeface="Verdana"/>
                <a:ea typeface="Verdana"/>
              </a:rPr>
              <a:t>Je kent de basis van woordenschat-</a:t>
            </a:r>
            <a:r>
              <a:rPr lang="nl-NL" b="0" dirty="0">
                <a:solidFill>
                  <a:srgbClr val="FF0000"/>
                </a:solidFill>
                <a:latin typeface="Verdana"/>
                <a:ea typeface="Verdana"/>
              </a:rPr>
              <a:t> </a:t>
            </a:r>
            <a:r>
              <a:rPr lang="nl-NL" b="0" dirty="0">
                <a:solidFill>
                  <a:srgbClr val="002060"/>
                </a:solidFill>
                <a:latin typeface="Verdana"/>
                <a:ea typeface="Verdana"/>
              </a:rPr>
              <a:t>en klankonderwijs</a:t>
            </a:r>
          </a:p>
          <a:p>
            <a:pPr>
              <a:buAutoNum type="arabicPeriod"/>
            </a:pPr>
            <a:r>
              <a:rPr lang="nl-NL" b="0" dirty="0">
                <a:solidFill>
                  <a:srgbClr val="002060"/>
                </a:solidFill>
                <a:latin typeface="Verdana"/>
                <a:ea typeface="Verdana"/>
              </a:rPr>
              <a:t>Je krijgt praktische tips en bronnen voor verdere informatie mee</a:t>
            </a:r>
            <a:endParaRPr lang="nl-NL" b="0" dirty="0">
              <a:solidFill>
                <a:srgbClr val="002060"/>
              </a:solidFill>
            </a:endParaRPr>
          </a:p>
        </p:txBody>
      </p:sp>
    </p:spTree>
    <p:extLst>
      <p:ext uri="{BB962C8B-B14F-4D97-AF65-F5344CB8AC3E}">
        <p14:creationId xmlns:p14="http://schemas.microsoft.com/office/powerpoint/2010/main" val="35022366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2C9F0-E712-0F5F-76DB-93AB64E2B14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2754ADE-2D67-0989-3C81-308C0B624031}"/>
              </a:ext>
            </a:extLst>
          </p:cNvPr>
          <p:cNvSpPr>
            <a:spLocks noGrp="1"/>
          </p:cNvSpPr>
          <p:nvPr>
            <p:ph type="title"/>
          </p:nvPr>
        </p:nvSpPr>
        <p:spPr/>
        <p:txBody>
          <a:bodyPr/>
          <a:lstStyle/>
          <a:p>
            <a:r>
              <a:rPr lang="nl-NL" b="1">
                <a:solidFill>
                  <a:srgbClr val="04516D"/>
                </a:solidFill>
              </a:rPr>
              <a:t>DE THEMATAFEL</a:t>
            </a:r>
            <a:endParaRPr lang="nl-NL" b="1"/>
          </a:p>
        </p:txBody>
      </p:sp>
      <p:pic>
        <p:nvPicPr>
          <p:cNvPr id="4" name="Afbeelding 3" descr="Afbeelding met Kinderkunst, overdekt, verjaardagstaart&#10;&#10;Automatisch gegenereerde beschrijving">
            <a:extLst>
              <a:ext uri="{FF2B5EF4-FFF2-40B4-BE49-F238E27FC236}">
                <a16:creationId xmlns:a16="http://schemas.microsoft.com/office/drawing/2014/main" id="{B17F38BD-9963-AEFE-24B6-DBB7E43663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489" y="1273629"/>
            <a:ext cx="4082980" cy="3062235"/>
          </a:xfrm>
          <a:prstGeom prst="rect">
            <a:avLst/>
          </a:prstGeom>
        </p:spPr>
      </p:pic>
      <p:pic>
        <p:nvPicPr>
          <p:cNvPr id="7" name="Afbeelding 6" descr="Afbeelding met tekst, plank, boek, overdekt&#10;&#10;Automatisch gegenereerde beschrijving">
            <a:extLst>
              <a:ext uri="{FF2B5EF4-FFF2-40B4-BE49-F238E27FC236}">
                <a16:creationId xmlns:a16="http://schemas.microsoft.com/office/drawing/2014/main" id="{B43412D9-A053-2108-A4A0-EEF077E4BC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2447778"/>
            <a:ext cx="4299354" cy="3224516"/>
          </a:xfrm>
          <a:prstGeom prst="rect">
            <a:avLst/>
          </a:prstGeom>
        </p:spPr>
      </p:pic>
    </p:spTree>
    <p:extLst>
      <p:ext uri="{BB962C8B-B14F-4D97-AF65-F5344CB8AC3E}">
        <p14:creationId xmlns:p14="http://schemas.microsoft.com/office/powerpoint/2010/main" val="5347867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1A90E-2D75-7C90-4E37-D2629BC1D75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D587270-11E8-0AF4-5037-8A22372EF688}"/>
              </a:ext>
            </a:extLst>
          </p:cNvPr>
          <p:cNvSpPr>
            <a:spLocks noGrp="1"/>
          </p:cNvSpPr>
          <p:nvPr>
            <p:ph type="title"/>
          </p:nvPr>
        </p:nvSpPr>
        <p:spPr>
          <a:xfrm>
            <a:off x="822960" y="365760"/>
            <a:ext cx="8029638" cy="548640"/>
          </a:xfrm>
        </p:spPr>
        <p:txBody>
          <a:bodyPr/>
          <a:lstStyle/>
          <a:p>
            <a:r>
              <a:rPr lang="nl-NL">
                <a:solidFill>
                  <a:srgbClr val="04516D"/>
                </a:solidFill>
              </a:rPr>
              <a:t>Activiteiten rondom de woordenschat</a:t>
            </a:r>
            <a:endParaRPr lang="nl-NL" b="1"/>
          </a:p>
        </p:txBody>
      </p:sp>
      <p:pic>
        <p:nvPicPr>
          <p:cNvPr id="4100" name="Picture 4">
            <a:extLst>
              <a:ext uri="{FF2B5EF4-FFF2-40B4-BE49-F238E27FC236}">
                <a16:creationId xmlns:a16="http://schemas.microsoft.com/office/drawing/2014/main" id="{24163E6B-9139-A845-18E5-E520AC78708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2960" y="1366240"/>
            <a:ext cx="2985365" cy="398048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CACCEA49-C610-A441-BD93-4D82919DF9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9244" y="1985554"/>
            <a:ext cx="4481564" cy="3361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47229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8F73A-98F3-E266-CC47-67B40F50C37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A107797-CABC-846B-7B56-A465FA794AFC}"/>
              </a:ext>
            </a:extLst>
          </p:cNvPr>
          <p:cNvSpPr>
            <a:spLocks noGrp="1"/>
          </p:cNvSpPr>
          <p:nvPr>
            <p:ph type="title"/>
          </p:nvPr>
        </p:nvSpPr>
        <p:spPr/>
        <p:txBody>
          <a:bodyPr/>
          <a:lstStyle/>
          <a:p>
            <a:r>
              <a:rPr lang="nl-NL">
                <a:solidFill>
                  <a:srgbClr val="04516D"/>
                </a:solidFill>
              </a:rPr>
              <a:t>DE WERKLES EN DE HOEKEN</a:t>
            </a:r>
            <a:endParaRPr lang="nl-NL" b="1"/>
          </a:p>
        </p:txBody>
      </p:sp>
      <p:pic>
        <p:nvPicPr>
          <p:cNvPr id="4" name="Afbeelding 3" descr="Afbeelding met kleding, overdekt, persoon, peuter&#10;&#10;Automatisch gegenereerde beschrijving">
            <a:extLst>
              <a:ext uri="{FF2B5EF4-FFF2-40B4-BE49-F238E27FC236}">
                <a16:creationId xmlns:a16="http://schemas.microsoft.com/office/drawing/2014/main" id="{9185123C-B5F6-8ACE-DA1A-992242C33C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2543" y="1910413"/>
            <a:ext cx="2435134" cy="3246845"/>
          </a:xfrm>
          <a:prstGeom prst="rect">
            <a:avLst/>
          </a:prstGeom>
        </p:spPr>
      </p:pic>
      <p:pic>
        <p:nvPicPr>
          <p:cNvPr id="6146" name="Picture 2">
            <a:extLst>
              <a:ext uri="{FF2B5EF4-FFF2-40B4-BE49-F238E27FC236}">
                <a16:creationId xmlns:a16="http://schemas.microsoft.com/office/drawing/2014/main" id="{B9343A48-C725-3740-30EC-E5E668E5A4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9774" y="3185269"/>
            <a:ext cx="3366197" cy="252464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24A1912B-9C72-F01B-7100-DB503405B6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741" y="1135466"/>
            <a:ext cx="2328705" cy="3104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6416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D418F-317C-CFAA-5C66-CE349C6A4D1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E98E88F-0CA4-EEDB-9C02-1E721F91B6BD}"/>
              </a:ext>
            </a:extLst>
          </p:cNvPr>
          <p:cNvSpPr>
            <a:spLocks noGrp="1"/>
          </p:cNvSpPr>
          <p:nvPr>
            <p:ph type="title"/>
          </p:nvPr>
        </p:nvSpPr>
        <p:spPr>
          <a:xfrm>
            <a:off x="822960" y="365760"/>
            <a:ext cx="8038236" cy="548640"/>
          </a:xfrm>
        </p:spPr>
        <p:txBody>
          <a:bodyPr/>
          <a:lstStyle/>
          <a:p>
            <a:r>
              <a:rPr lang="nl-NL">
                <a:solidFill>
                  <a:srgbClr val="04516D"/>
                </a:solidFill>
              </a:rPr>
              <a:t>Liedjes en versjes</a:t>
            </a:r>
          </a:p>
        </p:txBody>
      </p:sp>
      <p:sp>
        <p:nvSpPr>
          <p:cNvPr id="6" name="Tijdelijke aanduiding voor inhoud 5">
            <a:extLst>
              <a:ext uri="{FF2B5EF4-FFF2-40B4-BE49-F238E27FC236}">
                <a16:creationId xmlns:a16="http://schemas.microsoft.com/office/drawing/2014/main" id="{38951BDF-30C9-23C1-519B-5097C3E9DBB3}"/>
              </a:ext>
            </a:extLst>
          </p:cNvPr>
          <p:cNvSpPr>
            <a:spLocks noGrp="1"/>
          </p:cNvSpPr>
          <p:nvPr>
            <p:ph idx="1"/>
          </p:nvPr>
        </p:nvSpPr>
        <p:spPr>
          <a:xfrm>
            <a:off x="822959" y="1002307"/>
            <a:ext cx="7829427" cy="3579849"/>
          </a:xfrm>
        </p:spPr>
        <p:txBody>
          <a:bodyPr/>
          <a:lstStyle/>
          <a:p>
            <a:r>
              <a:rPr lang="nl-NL" sz="1600" b="0" i="0">
                <a:solidFill>
                  <a:srgbClr val="002060"/>
                </a:solidFill>
                <a:effectLst/>
              </a:rPr>
              <a:t>Maak gebruik van </a:t>
            </a:r>
            <a:r>
              <a:rPr lang="nl-NL" sz="1600" i="0">
                <a:solidFill>
                  <a:srgbClr val="002060"/>
                </a:solidFill>
                <a:effectLst/>
              </a:rPr>
              <a:t>liedjes</a:t>
            </a:r>
            <a:r>
              <a:rPr lang="nl-NL" sz="1600" b="0" i="0">
                <a:solidFill>
                  <a:srgbClr val="002060"/>
                </a:solidFill>
                <a:effectLst/>
              </a:rPr>
              <a:t> en </a:t>
            </a:r>
            <a:r>
              <a:rPr lang="nl-NL" sz="1600" i="0">
                <a:solidFill>
                  <a:srgbClr val="002060"/>
                </a:solidFill>
                <a:effectLst/>
              </a:rPr>
              <a:t>versjes</a:t>
            </a:r>
            <a:r>
              <a:rPr lang="nl-NL" sz="1600" b="0" i="0">
                <a:solidFill>
                  <a:srgbClr val="002060"/>
                </a:solidFill>
                <a:effectLst/>
              </a:rPr>
              <a:t> om de taal te leren:</a:t>
            </a:r>
          </a:p>
          <a:p>
            <a:endParaRPr lang="nl-NL" b="0">
              <a:solidFill>
                <a:srgbClr val="535353"/>
              </a:solidFill>
              <a:latin typeface="+mj-lt"/>
            </a:endParaRPr>
          </a:p>
        </p:txBody>
      </p:sp>
      <p:pic>
        <p:nvPicPr>
          <p:cNvPr id="4" name="Afbeelding 3" descr="Afbeelding met tekst, schermopname, ontwerp&#10;&#10;Automatisch gegenereerde beschrijving">
            <a:extLst>
              <a:ext uri="{FF2B5EF4-FFF2-40B4-BE49-F238E27FC236}">
                <a16:creationId xmlns:a16="http://schemas.microsoft.com/office/drawing/2014/main" id="{112F70BB-A67B-A914-98DB-D0D7308449EC}"/>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3121" r="4329" b="1974"/>
          <a:stretch/>
        </p:blipFill>
        <p:spPr>
          <a:xfrm>
            <a:off x="4296697" y="1496961"/>
            <a:ext cx="3497268" cy="5235678"/>
          </a:xfrm>
          <a:prstGeom prst="rect">
            <a:avLst/>
          </a:prstGeom>
        </p:spPr>
      </p:pic>
      <p:pic>
        <p:nvPicPr>
          <p:cNvPr id="7" name="Afbeelding 6" descr="Afbeelding met tekst, tekenfilm, poster, snavel&#10;&#10;Automatisch gegenereerde beschrijving">
            <a:extLst>
              <a:ext uri="{FF2B5EF4-FFF2-40B4-BE49-F238E27FC236}">
                <a16:creationId xmlns:a16="http://schemas.microsoft.com/office/drawing/2014/main" id="{D71B4006-C226-E048-F0A4-DEDCC071274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59867" y="1496961"/>
            <a:ext cx="2733800" cy="3864077"/>
          </a:xfrm>
          <a:prstGeom prst="rect">
            <a:avLst/>
          </a:prstGeom>
        </p:spPr>
      </p:pic>
    </p:spTree>
    <p:extLst>
      <p:ext uri="{BB962C8B-B14F-4D97-AF65-F5344CB8AC3E}">
        <p14:creationId xmlns:p14="http://schemas.microsoft.com/office/powerpoint/2010/main" val="212847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C92720C-1E00-760C-00C6-80CA772A9CB0}"/>
              </a:ext>
            </a:extLst>
          </p:cNvPr>
          <p:cNvPicPr>
            <a:picLocks noChangeAspect="1"/>
          </p:cNvPicPr>
          <p:nvPr/>
        </p:nvPicPr>
        <p:blipFill>
          <a:blip r:embed="rId3"/>
          <a:srcRect l="1506" b="1202"/>
          <a:stretch/>
        </p:blipFill>
        <p:spPr>
          <a:xfrm>
            <a:off x="1346407" y="-4073"/>
            <a:ext cx="4619000" cy="6169688"/>
          </a:xfrm>
          <a:prstGeom prst="rect">
            <a:avLst/>
          </a:prstGeom>
          <a:effectLst>
            <a:outerShdw blurRad="50800" dist="38100" dir="2700000" algn="tl" rotWithShape="0">
              <a:prstClr val="black">
                <a:alpha val="40000"/>
              </a:prstClr>
            </a:outerShdw>
          </a:effectLst>
        </p:spPr>
      </p:pic>
      <p:pic>
        <p:nvPicPr>
          <p:cNvPr id="4" name="Afbeelding 3">
            <a:extLst>
              <a:ext uri="{FF2B5EF4-FFF2-40B4-BE49-F238E27FC236}">
                <a16:creationId xmlns:a16="http://schemas.microsoft.com/office/drawing/2014/main" id="{4F4DB200-C7E6-2963-DB8D-C6E686C22588}"/>
              </a:ext>
            </a:extLst>
          </p:cNvPr>
          <p:cNvPicPr>
            <a:picLocks noChangeAspect="1"/>
          </p:cNvPicPr>
          <p:nvPr/>
        </p:nvPicPr>
        <p:blipFill>
          <a:blip r:embed="rId4"/>
          <a:stretch>
            <a:fillRect/>
          </a:stretch>
        </p:blipFill>
        <p:spPr>
          <a:xfrm>
            <a:off x="4190163" y="613248"/>
            <a:ext cx="4792763" cy="60136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159441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2060848"/>
            <a:ext cx="8928992" cy="548640"/>
          </a:xfrm>
        </p:spPr>
        <p:txBody>
          <a:bodyPr/>
          <a:lstStyle/>
          <a:p>
            <a:pPr algn="ctr"/>
            <a:r>
              <a:rPr lang="nl-NL" sz="3600" b="1" dirty="0">
                <a:solidFill>
                  <a:schemeClr val="accent2"/>
                </a:solidFill>
              </a:rPr>
              <a:t>klank</a:t>
            </a:r>
            <a:r>
              <a:rPr lang="nl-NL" sz="3600" b="1" dirty="0">
                <a:solidFill>
                  <a:srgbClr val="00B0F0"/>
                </a:solidFill>
              </a:rPr>
              <a:t>onderwijs</a:t>
            </a:r>
            <a:endParaRPr lang="nl-NL" sz="3600" b="1" dirty="0">
              <a:solidFill>
                <a:schemeClr val="accent2"/>
              </a:solidFill>
            </a:endParaRPr>
          </a:p>
        </p:txBody>
      </p:sp>
    </p:spTree>
    <p:extLst>
      <p:ext uri="{BB962C8B-B14F-4D97-AF65-F5344CB8AC3E}">
        <p14:creationId xmlns:p14="http://schemas.microsoft.com/office/powerpoint/2010/main" val="17496844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solidFill>
                  <a:srgbClr val="04516D"/>
                </a:solidFill>
              </a:rPr>
              <a:t>Wat vragen wij van de kinderen?</a:t>
            </a:r>
          </a:p>
        </p:txBody>
      </p:sp>
      <p:sp>
        <p:nvSpPr>
          <p:cNvPr id="3" name="Tijdelijke aanduiding voor inhoud 2"/>
          <p:cNvSpPr>
            <a:spLocks noGrp="1"/>
          </p:cNvSpPr>
          <p:nvPr>
            <p:ph idx="1"/>
          </p:nvPr>
        </p:nvSpPr>
        <p:spPr/>
        <p:txBody>
          <a:bodyPr vert="horz" lIns="91440" tIns="45720" rIns="91440" bIns="45720" rtlCol="0" anchor="t">
            <a:normAutofit/>
          </a:bodyPr>
          <a:lstStyle/>
          <a:p>
            <a:pPr marL="0" indent="0"/>
            <a:r>
              <a:rPr lang="nl-NL" sz="1800" b="0">
                <a:latin typeface="+mj-lt"/>
                <a:hlinkClick r:id="rId3"/>
              </a:rPr>
              <a:t>Arabische uitspraak leren (youtube.com)</a:t>
            </a:r>
            <a:endParaRPr lang="nl-NL" sz="1800" b="0">
              <a:solidFill>
                <a:srgbClr val="00B0F0"/>
              </a:solidFill>
              <a:latin typeface="+mj-lt"/>
            </a:endParaRPr>
          </a:p>
          <a:p>
            <a:pPr marL="0" indent="0"/>
            <a:endParaRPr lang="nl-NL" sz="1800" b="0" i="0">
              <a:solidFill>
                <a:srgbClr val="333333"/>
              </a:solidFill>
              <a:effectLst/>
              <a:latin typeface="+mj-lt"/>
            </a:endParaRPr>
          </a:p>
          <a:p>
            <a:pPr marL="0" indent="0"/>
            <a:endParaRPr lang="nl-NL" sz="1800" b="0">
              <a:latin typeface="+mj-lt"/>
            </a:endParaRPr>
          </a:p>
          <a:p>
            <a:pPr>
              <a:spcBef>
                <a:spcPts val="0"/>
              </a:spcBef>
            </a:pPr>
            <a:endParaRPr lang="nl-NL" sz="1800" b="0">
              <a:effectLst/>
              <a:latin typeface="+mj-lt"/>
              <a:ea typeface="Calibri" panose="020F0502020204030204" pitchFamily="34" charset="0"/>
            </a:endParaRPr>
          </a:p>
        </p:txBody>
      </p:sp>
      <p:pic>
        <p:nvPicPr>
          <p:cNvPr id="5" name="Afbeelding 4">
            <a:extLst>
              <a:ext uri="{FF2B5EF4-FFF2-40B4-BE49-F238E27FC236}">
                <a16:creationId xmlns:a16="http://schemas.microsoft.com/office/drawing/2014/main" id="{1BD967B1-54DE-8656-9E99-5C093CAA817D}"/>
              </a:ext>
            </a:extLst>
          </p:cNvPr>
          <p:cNvPicPr>
            <a:picLocks noChangeAspect="1"/>
          </p:cNvPicPr>
          <p:nvPr/>
        </p:nvPicPr>
        <p:blipFill>
          <a:blip r:embed="rId4"/>
          <a:stretch>
            <a:fillRect/>
          </a:stretch>
        </p:blipFill>
        <p:spPr>
          <a:xfrm>
            <a:off x="1845653" y="1965283"/>
            <a:ext cx="5452693" cy="4120687"/>
          </a:xfrm>
          <a:prstGeom prst="rect">
            <a:avLst/>
          </a:prstGeom>
        </p:spPr>
      </p:pic>
    </p:spTree>
    <p:extLst>
      <p:ext uri="{BB962C8B-B14F-4D97-AF65-F5344CB8AC3E}">
        <p14:creationId xmlns:p14="http://schemas.microsoft.com/office/powerpoint/2010/main" val="7683413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rgbClr val="04516D"/>
                </a:solidFill>
              </a:rPr>
              <a:t>klankontwikkeling</a:t>
            </a:r>
          </a:p>
        </p:txBody>
      </p:sp>
      <p:sp>
        <p:nvSpPr>
          <p:cNvPr id="3" name="Tijdelijke aanduiding voor inhoud 2"/>
          <p:cNvSpPr>
            <a:spLocks noGrp="1"/>
          </p:cNvSpPr>
          <p:nvPr>
            <p:ph idx="1"/>
          </p:nvPr>
        </p:nvSpPr>
        <p:spPr>
          <a:xfrm>
            <a:off x="822960" y="1100628"/>
            <a:ext cx="7520940" cy="4405869"/>
          </a:xfrm>
        </p:spPr>
        <p:txBody>
          <a:bodyPr vert="horz" lIns="91440" tIns="45720" rIns="91440" bIns="45720" rtlCol="0" anchor="t">
            <a:normAutofit/>
          </a:bodyPr>
          <a:lstStyle/>
          <a:p>
            <a:pPr marL="0" indent="0"/>
            <a:r>
              <a:rPr lang="nl-NL" b="0">
                <a:solidFill>
                  <a:srgbClr val="002060"/>
                </a:solidFill>
              </a:rPr>
              <a:t>Nieuwkomers moeten de klankontwikkeling inhalen:</a:t>
            </a:r>
          </a:p>
          <a:p>
            <a:pPr marL="0" indent="0"/>
            <a:endParaRPr lang="nl-NL" sz="1200" b="0">
              <a:solidFill>
                <a:srgbClr val="002060"/>
              </a:solidFill>
            </a:endParaRPr>
          </a:p>
          <a:p>
            <a:pPr marL="516636" lvl="4" indent="0">
              <a:buNone/>
            </a:pPr>
            <a:r>
              <a:rPr lang="nl-NL" b="0" i="1">
                <a:solidFill>
                  <a:srgbClr val="002060"/>
                </a:solidFill>
              </a:rPr>
              <a:t>“Baby’s leren al op jonge leeftijd de klanken uit de taal die zij horen, te onderscheiden. Je krijgt dus alleen de klanken uit je moedertaal cadeau. Voor een nieuwkomer die Nederlands gaat leren, zijn de klanken uit die taal daarom niet vanzelfsprekend. Je moet eerst de klanken van het Nederlands kunnen </a:t>
            </a:r>
            <a:r>
              <a:rPr lang="nl-NL" b="1" i="1">
                <a:solidFill>
                  <a:srgbClr val="002060"/>
                </a:solidFill>
              </a:rPr>
              <a:t>onderscheiden</a:t>
            </a:r>
            <a:r>
              <a:rPr lang="nl-NL" b="0" i="1">
                <a:solidFill>
                  <a:srgbClr val="002060"/>
                </a:solidFill>
              </a:rPr>
              <a:t>, voordat je ze kunt </a:t>
            </a:r>
            <a:r>
              <a:rPr lang="nl-NL" b="1" i="1">
                <a:solidFill>
                  <a:srgbClr val="002060"/>
                </a:solidFill>
              </a:rPr>
              <a:t>produceren</a:t>
            </a:r>
            <a:r>
              <a:rPr lang="nl-NL" b="0" i="1">
                <a:solidFill>
                  <a:srgbClr val="002060"/>
                </a:solidFill>
              </a:rPr>
              <a:t>.” </a:t>
            </a:r>
          </a:p>
          <a:p>
            <a:pPr marL="516636" lvl="4" indent="0">
              <a:buNone/>
            </a:pPr>
            <a:r>
              <a:rPr lang="nl-NL" b="0" i="1">
                <a:solidFill>
                  <a:srgbClr val="002060"/>
                </a:solidFill>
              </a:rPr>
              <a:t>(Bron: Nieuwkomers starten altijd met klankonderwijs!) </a:t>
            </a:r>
            <a:endParaRPr lang="nl-NL" b="0" i="1">
              <a:solidFill>
                <a:srgbClr val="002060"/>
              </a:solidFill>
              <a:effectLst/>
            </a:endParaRPr>
          </a:p>
          <a:p>
            <a:pPr marL="516636" lvl="4" indent="0">
              <a:buNone/>
            </a:pPr>
            <a:endParaRPr lang="nl-NL" sz="1200" b="0" i="1">
              <a:solidFill>
                <a:srgbClr val="002060"/>
              </a:solidFill>
            </a:endParaRPr>
          </a:p>
          <a:p>
            <a:pPr marL="0" indent="0">
              <a:spcBef>
                <a:spcPts val="0"/>
              </a:spcBef>
            </a:pPr>
            <a:r>
              <a:rPr lang="nl-NL" b="0" i="0">
                <a:solidFill>
                  <a:srgbClr val="002060"/>
                </a:solidFill>
                <a:effectLst/>
              </a:rPr>
              <a:t>De </a:t>
            </a:r>
            <a:r>
              <a:rPr lang="nl-NL" i="0">
                <a:solidFill>
                  <a:srgbClr val="002060"/>
                </a:solidFill>
                <a:effectLst/>
              </a:rPr>
              <a:t>klanken</a:t>
            </a:r>
            <a:r>
              <a:rPr lang="nl-NL" b="0" i="0">
                <a:solidFill>
                  <a:srgbClr val="002060"/>
                </a:solidFill>
                <a:effectLst/>
              </a:rPr>
              <a:t> zijn </a:t>
            </a:r>
            <a:r>
              <a:rPr lang="nl-NL" i="0">
                <a:solidFill>
                  <a:srgbClr val="002060"/>
                </a:solidFill>
                <a:effectLst/>
              </a:rPr>
              <a:t>essentieel</a:t>
            </a:r>
            <a:r>
              <a:rPr lang="nl-NL" b="0" i="0">
                <a:solidFill>
                  <a:srgbClr val="002060"/>
                </a:solidFill>
                <a:effectLst/>
              </a:rPr>
              <a:t> voor het leren uitspreken van de Nederlandse taal. Klankonderwijs gaat vooraf aan </a:t>
            </a:r>
            <a:r>
              <a:rPr lang="nl-NL" i="0">
                <a:solidFill>
                  <a:srgbClr val="002060"/>
                </a:solidFill>
                <a:effectLst/>
              </a:rPr>
              <a:t>woordenschat</a:t>
            </a:r>
            <a:r>
              <a:rPr lang="nl-NL" b="0" i="0">
                <a:solidFill>
                  <a:srgbClr val="002060"/>
                </a:solidFill>
                <a:effectLst/>
              </a:rPr>
              <a:t> en het </a:t>
            </a:r>
            <a:r>
              <a:rPr lang="nl-NL">
                <a:solidFill>
                  <a:srgbClr val="002060"/>
                </a:solidFill>
              </a:rPr>
              <a:t>lees -en spellingsonderwijs </a:t>
            </a:r>
            <a:r>
              <a:rPr lang="nl-NL" b="0" i="0">
                <a:solidFill>
                  <a:srgbClr val="002060"/>
                </a:solidFill>
                <a:effectLst/>
              </a:rPr>
              <a:t>(hoewel kinderen op meerdere taalniveaus tegelijk leren: fonologie, woordenschat enz.). </a:t>
            </a:r>
          </a:p>
          <a:p>
            <a:pPr>
              <a:spcBef>
                <a:spcPts val="0"/>
              </a:spcBef>
            </a:pPr>
            <a:endParaRPr lang="nl-NL" sz="1800" b="0">
              <a:effectLst/>
              <a:latin typeface="+mj-lt"/>
              <a:ea typeface="Calibri" panose="020F0502020204030204" pitchFamily="34" charset="0"/>
            </a:endParaRPr>
          </a:p>
        </p:txBody>
      </p:sp>
      <p:pic>
        <p:nvPicPr>
          <p:cNvPr id="4" name="Picture 4">
            <a:extLst>
              <a:ext uri="{FF2B5EF4-FFF2-40B4-BE49-F238E27FC236}">
                <a16:creationId xmlns:a16="http://schemas.microsoft.com/office/drawing/2014/main" id="{E3409216-D452-3A71-E71E-F05B6A176341}"/>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20619" r="19931"/>
          <a:stretch/>
        </p:blipFill>
        <p:spPr bwMode="auto">
          <a:xfrm>
            <a:off x="5120877" y="4865032"/>
            <a:ext cx="1700980" cy="17827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6" descr="Nutritional Value of Pears: Is The Sugar Worth It? - Good Whole Food">
            <a:extLst>
              <a:ext uri="{FF2B5EF4-FFF2-40B4-BE49-F238E27FC236}">
                <a16:creationId xmlns:a16="http://schemas.microsoft.com/office/drawing/2014/main" id="{C089AE9B-CE7D-20FF-BDBD-F709D3CB8DF5}"/>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097159" y="4865032"/>
            <a:ext cx="1573163" cy="17846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513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C42BD-96E5-D21E-C754-A6DC9F94AAA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73D7610-E0BD-561F-5350-659C8FC0318E}"/>
              </a:ext>
            </a:extLst>
          </p:cNvPr>
          <p:cNvSpPr>
            <a:spLocks noGrp="1"/>
          </p:cNvSpPr>
          <p:nvPr>
            <p:ph type="title"/>
          </p:nvPr>
        </p:nvSpPr>
        <p:spPr/>
        <p:txBody>
          <a:bodyPr/>
          <a:lstStyle/>
          <a:p>
            <a:r>
              <a:rPr lang="nl-NL">
                <a:solidFill>
                  <a:srgbClr val="04516D"/>
                </a:solidFill>
              </a:rPr>
              <a:t>fonologie</a:t>
            </a:r>
            <a:endParaRPr lang="nl-NL" b="1">
              <a:solidFill>
                <a:schemeClr val="accent6"/>
              </a:solidFill>
            </a:endParaRPr>
          </a:p>
        </p:txBody>
      </p:sp>
      <p:sp>
        <p:nvSpPr>
          <p:cNvPr id="4" name="Tijdelijke aanduiding voor inhoud 3">
            <a:extLst>
              <a:ext uri="{FF2B5EF4-FFF2-40B4-BE49-F238E27FC236}">
                <a16:creationId xmlns:a16="http://schemas.microsoft.com/office/drawing/2014/main" id="{E8B36E78-B600-9936-6BE7-3F13F38D846A}"/>
              </a:ext>
            </a:extLst>
          </p:cNvPr>
          <p:cNvSpPr>
            <a:spLocks noGrp="1"/>
          </p:cNvSpPr>
          <p:nvPr>
            <p:ph idx="1"/>
          </p:nvPr>
        </p:nvSpPr>
        <p:spPr/>
        <p:txBody>
          <a:bodyPr/>
          <a:lstStyle/>
          <a:p>
            <a:pPr algn="l">
              <a:lnSpc>
                <a:spcPts val="1800"/>
              </a:lnSpc>
              <a:buFont typeface="Arial" panose="020B0604020202020204" pitchFamily="34" charset="0"/>
              <a:buChar char="•"/>
            </a:pPr>
            <a:r>
              <a:rPr lang="nl-NL" b="0" i="0">
                <a:solidFill>
                  <a:srgbClr val="002060"/>
                </a:solidFill>
                <a:effectLst/>
              </a:rPr>
              <a:t>Klankbeheersing checken, kan de leerling klanken onderscheiden en correct nazeggen?</a:t>
            </a:r>
          </a:p>
          <a:p>
            <a:pPr algn="l">
              <a:lnSpc>
                <a:spcPts val="1800"/>
              </a:lnSpc>
              <a:buFont typeface="Arial" panose="020B0604020202020204" pitchFamily="34" charset="0"/>
              <a:buChar char="•"/>
            </a:pPr>
            <a:r>
              <a:rPr lang="nl-NL" b="0" i="0">
                <a:solidFill>
                  <a:srgbClr val="002060"/>
                </a:solidFill>
                <a:effectLst/>
              </a:rPr>
              <a:t>Klanken die niet geautomatiseerd zijn aanbieden volgens een </a:t>
            </a:r>
            <a:r>
              <a:rPr lang="nl-NL" b="0" i="0" err="1">
                <a:solidFill>
                  <a:srgbClr val="002060"/>
                </a:solidFill>
                <a:effectLst/>
              </a:rPr>
              <a:t>klankles</a:t>
            </a:r>
            <a:endParaRPr lang="nl-NL" b="0" i="0">
              <a:solidFill>
                <a:srgbClr val="002060"/>
              </a:solidFill>
              <a:effectLst/>
            </a:endParaRPr>
          </a:p>
        </p:txBody>
      </p:sp>
      <p:pic>
        <p:nvPicPr>
          <p:cNvPr id="5" name="Afbeelding 4">
            <a:extLst>
              <a:ext uri="{FF2B5EF4-FFF2-40B4-BE49-F238E27FC236}">
                <a16:creationId xmlns:a16="http://schemas.microsoft.com/office/drawing/2014/main" id="{758180FD-EBE7-DD44-345D-D7CFB1E641B6}"/>
              </a:ext>
            </a:extLst>
          </p:cNvPr>
          <p:cNvPicPr>
            <a:picLocks noChangeAspect="1"/>
          </p:cNvPicPr>
          <p:nvPr/>
        </p:nvPicPr>
        <p:blipFill>
          <a:blip r:embed="rId2"/>
          <a:stretch>
            <a:fillRect/>
          </a:stretch>
        </p:blipFill>
        <p:spPr>
          <a:xfrm rot="205601">
            <a:off x="3302035" y="2351313"/>
            <a:ext cx="4687409" cy="3903785"/>
          </a:xfrm>
          <a:prstGeom prst="rect">
            <a:avLst/>
          </a:prstGeom>
          <a:ln>
            <a:noFill/>
          </a:ln>
          <a:effectLst>
            <a:outerShdw blurRad="292100" dist="139700" dir="2700000" algn="tl" rotWithShape="0">
              <a:srgbClr val="333333">
                <a:alpha val="65000"/>
              </a:srgbClr>
            </a:outerShdw>
          </a:effectLst>
        </p:spPr>
      </p:pic>
      <p:sp>
        <p:nvSpPr>
          <p:cNvPr id="7" name="Tekstvak 6">
            <a:extLst>
              <a:ext uri="{FF2B5EF4-FFF2-40B4-BE49-F238E27FC236}">
                <a16:creationId xmlns:a16="http://schemas.microsoft.com/office/drawing/2014/main" id="{9458E7EE-D418-9E09-55EA-CA4CED245751}"/>
              </a:ext>
            </a:extLst>
          </p:cNvPr>
          <p:cNvSpPr txBox="1"/>
          <p:nvPr/>
        </p:nvSpPr>
        <p:spPr>
          <a:xfrm>
            <a:off x="1021983" y="5500529"/>
            <a:ext cx="4572000" cy="306751"/>
          </a:xfrm>
          <a:prstGeom prst="rect">
            <a:avLst/>
          </a:prstGeom>
          <a:noFill/>
        </p:spPr>
        <p:txBody>
          <a:bodyPr wrap="square">
            <a:spAutoFit/>
          </a:bodyPr>
          <a:lstStyle/>
          <a:p>
            <a:pPr algn="l">
              <a:lnSpc>
                <a:spcPts val="1800"/>
              </a:lnSpc>
            </a:pPr>
            <a:r>
              <a:rPr lang="nl-NL" sz="1400" i="1">
                <a:solidFill>
                  <a:srgbClr val="002060"/>
                </a:solidFill>
                <a:hlinkClick r:id="rId3"/>
              </a:rPr>
              <a:t>Brochure over de </a:t>
            </a:r>
            <a:r>
              <a:rPr lang="nl-NL" sz="1400" i="1" err="1">
                <a:solidFill>
                  <a:srgbClr val="002060"/>
                </a:solidFill>
                <a:hlinkClick r:id="rId3"/>
              </a:rPr>
              <a:t>klankles</a:t>
            </a:r>
            <a:r>
              <a:rPr lang="nl-NL" sz="1400" i="1">
                <a:solidFill>
                  <a:srgbClr val="002060"/>
                </a:solidFill>
              </a:rPr>
              <a:t>:</a:t>
            </a:r>
            <a:endParaRPr lang="nl-NL" sz="1400" b="0" i="1">
              <a:solidFill>
                <a:srgbClr val="002060"/>
              </a:solidFill>
              <a:effectLst/>
            </a:endParaRPr>
          </a:p>
        </p:txBody>
      </p:sp>
    </p:spTree>
    <p:extLst>
      <p:ext uri="{BB962C8B-B14F-4D97-AF65-F5344CB8AC3E}">
        <p14:creationId xmlns:p14="http://schemas.microsoft.com/office/powerpoint/2010/main" val="8595856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err="1">
                <a:solidFill>
                  <a:srgbClr val="04516D"/>
                </a:solidFill>
              </a:rPr>
              <a:t>Klankles</a:t>
            </a:r>
            <a:r>
              <a:rPr lang="nl-NL">
                <a:solidFill>
                  <a:srgbClr val="04516D"/>
                </a:solidFill>
              </a:rPr>
              <a:t> en zien is snappen</a:t>
            </a:r>
            <a:endParaRPr lang="nl-NL" b="1">
              <a:solidFill>
                <a:schemeClr val="accent6"/>
              </a:solidFill>
            </a:endParaRPr>
          </a:p>
        </p:txBody>
      </p:sp>
      <p:sp>
        <p:nvSpPr>
          <p:cNvPr id="4" name="Tijdelijke aanduiding voor inhoud 3">
            <a:extLst>
              <a:ext uri="{FF2B5EF4-FFF2-40B4-BE49-F238E27FC236}">
                <a16:creationId xmlns:a16="http://schemas.microsoft.com/office/drawing/2014/main" id="{1E1915FA-742A-6851-0038-2646F47D0929}"/>
              </a:ext>
            </a:extLst>
          </p:cNvPr>
          <p:cNvSpPr>
            <a:spLocks noGrp="1"/>
          </p:cNvSpPr>
          <p:nvPr>
            <p:ph idx="1"/>
          </p:nvPr>
        </p:nvSpPr>
        <p:spPr/>
        <p:txBody>
          <a:bodyPr/>
          <a:lstStyle/>
          <a:p>
            <a:r>
              <a:rPr lang="nl-NL" b="0">
                <a:solidFill>
                  <a:srgbClr val="5F5F5F"/>
                </a:solidFill>
                <a:hlinkClick r:id="rId3">
                  <a:extLst>
                    <a:ext uri="{A12FA001-AC4F-418D-AE19-62706E023703}">
                      <ahyp:hlinkClr xmlns:ahyp="http://schemas.microsoft.com/office/drawing/2018/hyperlinkcolor" val="tx"/>
                    </a:ext>
                  </a:extLst>
                </a:hlinkClick>
              </a:rPr>
              <a:t>Op weg naar NT2 </a:t>
            </a:r>
            <a:r>
              <a:rPr lang="nl-NL" b="0" err="1">
                <a:solidFill>
                  <a:srgbClr val="5F5F5F"/>
                </a:solidFill>
                <a:hlinkClick r:id="rId3">
                  <a:extLst>
                    <a:ext uri="{A12FA001-AC4F-418D-AE19-62706E023703}">
                      <ahyp:hlinkClr xmlns:ahyp="http://schemas.microsoft.com/office/drawing/2018/hyperlinkcolor" val="tx"/>
                    </a:ext>
                  </a:extLst>
                </a:hlinkClick>
              </a:rPr>
              <a:t>proof</a:t>
            </a:r>
            <a:r>
              <a:rPr lang="nl-NL" b="0">
                <a:solidFill>
                  <a:schemeClr val="accent6">
                    <a:lumMod val="50000"/>
                  </a:schemeClr>
                </a:solidFill>
                <a:hlinkClick r:id="rId3">
                  <a:extLst>
                    <a:ext uri="{A12FA001-AC4F-418D-AE19-62706E023703}">
                      <ahyp:hlinkClr xmlns:ahyp="http://schemas.microsoft.com/office/drawing/2018/hyperlinkcolor" val="tx"/>
                    </a:ext>
                  </a:extLst>
                </a:hlinkClick>
              </a:rPr>
              <a:t>, het jonge kind - YouTube</a:t>
            </a:r>
            <a:endParaRPr lang="nl-NL" b="0">
              <a:solidFill>
                <a:schemeClr val="accent6">
                  <a:lumMod val="50000"/>
                </a:schemeClr>
              </a:solidFill>
            </a:endParaRPr>
          </a:p>
        </p:txBody>
      </p:sp>
      <p:pic>
        <p:nvPicPr>
          <p:cNvPr id="3" name="Afbeelding 2">
            <a:hlinkClick r:id="rId3"/>
            <a:extLst>
              <a:ext uri="{FF2B5EF4-FFF2-40B4-BE49-F238E27FC236}">
                <a16:creationId xmlns:a16="http://schemas.microsoft.com/office/drawing/2014/main" id="{B67B058B-FA63-142D-2B8C-645982C1BB50}"/>
              </a:ext>
            </a:extLst>
          </p:cNvPr>
          <p:cNvPicPr>
            <a:picLocks noChangeAspect="1"/>
          </p:cNvPicPr>
          <p:nvPr/>
        </p:nvPicPr>
        <p:blipFill>
          <a:blip r:embed="rId4"/>
          <a:stretch>
            <a:fillRect/>
          </a:stretch>
        </p:blipFill>
        <p:spPr>
          <a:xfrm>
            <a:off x="1619334" y="1916832"/>
            <a:ext cx="5928191" cy="32777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563306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28914E5-C2C4-E906-9AB9-4984FF6E3AA6}"/>
              </a:ext>
            </a:extLst>
          </p:cNvPr>
          <p:cNvSpPr>
            <a:spLocks noGrp="1"/>
          </p:cNvSpPr>
          <p:nvPr>
            <p:ph type="title"/>
          </p:nvPr>
        </p:nvSpPr>
        <p:spPr/>
        <p:txBody>
          <a:bodyPr/>
          <a:lstStyle/>
          <a:p>
            <a:r>
              <a:rPr lang="nl-NL">
                <a:solidFill>
                  <a:srgbClr val="04516D"/>
                </a:solidFill>
              </a:rPr>
              <a:t>programma</a:t>
            </a:r>
            <a:endParaRPr lang="nl-NL"/>
          </a:p>
        </p:txBody>
      </p:sp>
      <p:sp>
        <p:nvSpPr>
          <p:cNvPr id="4" name="Tijdelijke aanduiding voor inhoud 3">
            <a:extLst>
              <a:ext uri="{FF2B5EF4-FFF2-40B4-BE49-F238E27FC236}">
                <a16:creationId xmlns:a16="http://schemas.microsoft.com/office/drawing/2014/main" id="{CC03151E-B58E-8AA2-A331-0A0EFA216114}"/>
              </a:ext>
            </a:extLst>
          </p:cNvPr>
          <p:cNvSpPr>
            <a:spLocks noGrp="1"/>
          </p:cNvSpPr>
          <p:nvPr>
            <p:ph idx="1"/>
          </p:nvPr>
        </p:nvSpPr>
        <p:spPr>
          <a:xfrm>
            <a:off x="822960" y="1100628"/>
            <a:ext cx="7520940" cy="4174757"/>
          </a:xfrm>
        </p:spPr>
        <p:txBody>
          <a:bodyPr>
            <a:normAutofit/>
          </a:bodyPr>
          <a:lstStyle/>
          <a:p>
            <a:pPr marL="285750" indent="-285750">
              <a:buFont typeface="Arial" panose="020B0604020202020204" pitchFamily="34" charset="0"/>
              <a:buChar char="•"/>
            </a:pPr>
            <a:r>
              <a:rPr lang="nl-NL" b="0" dirty="0">
                <a:solidFill>
                  <a:srgbClr val="002060"/>
                </a:solidFill>
                <a:latin typeface="Verdana" panose="020B0604030504040204" pitchFamily="34" charset="0"/>
                <a:ea typeface="Verdana" panose="020B0604030504040204" pitchFamily="34" charset="0"/>
              </a:rPr>
              <a:t>De NT2-leerling in groep 1</a:t>
            </a:r>
            <a:r>
              <a:rPr lang="nl-NL" b="0" dirty="0">
                <a:solidFill>
                  <a:srgbClr val="002060"/>
                </a:solidFill>
              </a:rPr>
              <a:t> – een nieuwe taal leren:</a:t>
            </a:r>
          </a:p>
          <a:p>
            <a:pPr marL="573786" lvl="3" indent="-285750">
              <a:buFont typeface="Arial" panose="020B0604020202020204" pitchFamily="34" charset="0"/>
              <a:buChar char="•"/>
            </a:pPr>
            <a:r>
              <a:rPr lang="nl-NL" dirty="0">
                <a:solidFill>
                  <a:srgbClr val="002060"/>
                </a:solidFill>
              </a:rPr>
              <a:t>De b</a:t>
            </a:r>
            <a:r>
              <a:rPr lang="nl-NL" b="0" dirty="0">
                <a:solidFill>
                  <a:srgbClr val="002060"/>
                </a:solidFill>
              </a:rPr>
              <a:t>asis: veiligheid</a:t>
            </a:r>
          </a:p>
          <a:p>
            <a:pPr marL="573786" lvl="3" indent="-285750">
              <a:buFont typeface="Arial" panose="020B0604020202020204" pitchFamily="34" charset="0"/>
              <a:buChar char="•"/>
            </a:pPr>
            <a:r>
              <a:rPr lang="nl-NL" dirty="0">
                <a:solidFill>
                  <a:srgbClr val="002060"/>
                </a:solidFill>
              </a:rPr>
              <a:t>Wat heeft een NT2-leerling in te halen?</a:t>
            </a:r>
            <a:endParaRPr lang="nl-NL" b="0" dirty="0">
              <a:solidFill>
                <a:srgbClr val="002060"/>
              </a:solidFill>
            </a:endParaRPr>
          </a:p>
          <a:p>
            <a:pPr marL="573786" lvl="3" indent="-285750">
              <a:buFont typeface="Arial" panose="020B0604020202020204" pitchFamily="34" charset="0"/>
              <a:buChar char="•"/>
            </a:pPr>
            <a:r>
              <a:rPr lang="nl-NL" b="0" dirty="0">
                <a:solidFill>
                  <a:srgbClr val="002060"/>
                </a:solidFill>
              </a:rPr>
              <a:t>W</a:t>
            </a:r>
            <a:r>
              <a:rPr lang="nl-NL" b="0" dirty="0">
                <a:solidFill>
                  <a:srgbClr val="002060"/>
                </a:solidFill>
                <a:latin typeface="Verdana" panose="020B0604030504040204" pitchFamily="34" charset="0"/>
                <a:ea typeface="Verdana" panose="020B0604030504040204" pitchFamily="34" charset="0"/>
              </a:rPr>
              <a:t>oordenschat </a:t>
            </a:r>
            <a:r>
              <a:rPr lang="nl-NL" dirty="0">
                <a:solidFill>
                  <a:srgbClr val="002060"/>
                </a:solidFill>
              </a:rPr>
              <a:t>en</a:t>
            </a:r>
            <a:r>
              <a:rPr lang="nl-NL" b="0" dirty="0">
                <a:solidFill>
                  <a:srgbClr val="002060"/>
                </a:solidFill>
                <a:latin typeface="Verdana" panose="020B0604030504040204" pitchFamily="34" charset="0"/>
                <a:ea typeface="Verdana" panose="020B0604030504040204" pitchFamily="34" charset="0"/>
              </a:rPr>
              <a:t> taalaanbod</a:t>
            </a:r>
          </a:p>
          <a:p>
            <a:pPr marL="573786" lvl="3" indent="-285750">
              <a:buFont typeface="Arial" panose="020B0604020202020204" pitchFamily="34" charset="0"/>
              <a:buChar char="•"/>
            </a:pPr>
            <a:r>
              <a:rPr lang="nl-NL" b="0" dirty="0">
                <a:solidFill>
                  <a:srgbClr val="002060"/>
                </a:solidFill>
              </a:rPr>
              <a:t>Klankonderwijs</a:t>
            </a:r>
          </a:p>
          <a:p>
            <a:pPr marL="285750" indent="-285750">
              <a:buFont typeface="Arial" panose="020B0604020202020204" pitchFamily="34" charset="0"/>
              <a:buChar char="•"/>
            </a:pPr>
            <a:r>
              <a:rPr lang="nl-NL" b="0" dirty="0">
                <a:solidFill>
                  <a:srgbClr val="002060"/>
                </a:solidFill>
                <a:latin typeface="Verdana" panose="020B0604030504040204" pitchFamily="34" charset="0"/>
                <a:ea typeface="Verdana" panose="020B0604030504040204" pitchFamily="34" charset="0"/>
              </a:rPr>
              <a:t>Overige lesactiviteiten (rekenen, begrijpend luisteren)</a:t>
            </a:r>
          </a:p>
          <a:p>
            <a:pPr marL="285750" indent="-285750">
              <a:buFont typeface="Arial" panose="020B0604020202020204" pitchFamily="34" charset="0"/>
              <a:buChar char="•"/>
            </a:pPr>
            <a:r>
              <a:rPr lang="nl-NL" b="0" dirty="0">
                <a:solidFill>
                  <a:srgbClr val="002060"/>
                </a:solidFill>
              </a:rPr>
              <a:t>Aandacht voor t</a:t>
            </a:r>
            <a:r>
              <a:rPr lang="nl-NL" b="0" dirty="0">
                <a:solidFill>
                  <a:srgbClr val="002060"/>
                </a:solidFill>
                <a:latin typeface="Verdana" panose="020B0604030504040204" pitchFamily="34" charset="0"/>
                <a:ea typeface="Verdana" panose="020B0604030504040204" pitchFamily="34" charset="0"/>
              </a:rPr>
              <a:t>huistalen</a:t>
            </a:r>
          </a:p>
          <a:p>
            <a:pPr marL="285750" indent="-285750">
              <a:buFont typeface="Arial" panose="020B0604020202020204" pitchFamily="34" charset="0"/>
              <a:buChar char="•"/>
            </a:pPr>
            <a:r>
              <a:rPr lang="nl-NL" b="0" dirty="0">
                <a:solidFill>
                  <a:srgbClr val="002060"/>
                </a:solidFill>
              </a:rPr>
              <a:t>Samenwerken met ouders</a:t>
            </a:r>
          </a:p>
          <a:p>
            <a:pPr marL="285750" indent="-285750">
              <a:buFont typeface="Arial" panose="020B0604020202020204" pitchFamily="34" charset="0"/>
              <a:buChar char="•"/>
            </a:pPr>
            <a:endParaRPr lang="nl-NL" b="0" dirty="0">
              <a:solidFill>
                <a:srgbClr val="002060"/>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l-NL" b="0" dirty="0">
                <a:solidFill>
                  <a:srgbClr val="002060"/>
                </a:solidFill>
                <a:latin typeface="Verdana" panose="020B0604030504040204" pitchFamily="34" charset="0"/>
                <a:ea typeface="Verdana" panose="020B0604030504040204" pitchFamily="34" charset="0"/>
              </a:rPr>
              <a:t>Vragen?</a:t>
            </a:r>
          </a:p>
          <a:p>
            <a:pPr marL="285750" indent="-285750">
              <a:buFont typeface="Arial" panose="020B0604020202020204" pitchFamily="34" charset="0"/>
              <a:buChar char="•"/>
            </a:pPr>
            <a:r>
              <a:rPr lang="nl-NL" b="0" dirty="0">
                <a:solidFill>
                  <a:srgbClr val="002060"/>
                </a:solidFill>
              </a:rPr>
              <a:t>Evaluatie</a:t>
            </a:r>
          </a:p>
          <a:p>
            <a:pPr marL="285750" indent="-285750">
              <a:buFont typeface="Arial" panose="020B0604020202020204" pitchFamily="34" charset="0"/>
              <a:buChar char="•"/>
            </a:pPr>
            <a:r>
              <a:rPr lang="nl-NL" b="0" dirty="0">
                <a:solidFill>
                  <a:srgbClr val="002060"/>
                </a:solidFill>
              </a:rPr>
              <a:t>Praktische tips en bronnen</a:t>
            </a:r>
          </a:p>
          <a:p>
            <a:pPr marL="285750" indent="-285750">
              <a:buFont typeface="Arial" panose="020B0604020202020204" pitchFamily="34" charset="0"/>
              <a:buChar char="•"/>
            </a:pPr>
            <a:endParaRPr lang="nl-NL" b="0" dirty="0">
              <a:solidFill>
                <a:srgbClr val="002060"/>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nl-NL" b="0" dirty="0">
              <a:latin typeface="Verdana" panose="020B0604030504040204" pitchFamily="34" charset="0"/>
              <a:ea typeface="Verdana" panose="020B0604030504040204" pitchFamily="34" charset="0"/>
            </a:endParaRPr>
          </a:p>
        </p:txBody>
      </p:sp>
      <p:pic>
        <p:nvPicPr>
          <p:cNvPr id="8194" name="Picture 2" descr="Coöperatieve leerstrategieën tijdens het voorlezen aan NT2-leerlingen. -  Kagan Coöperatief Leren">
            <a:extLst>
              <a:ext uri="{FF2B5EF4-FFF2-40B4-BE49-F238E27FC236}">
                <a16:creationId xmlns:a16="http://schemas.microsoft.com/office/drawing/2014/main" id="{35434A4C-E012-0632-685F-F0AD004B54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8044" y="3716292"/>
            <a:ext cx="2934087" cy="19514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26508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solidFill>
                  <a:srgbClr val="04516D"/>
                </a:solidFill>
              </a:rPr>
              <a:t>De </a:t>
            </a:r>
            <a:r>
              <a:rPr lang="nl-NL" err="1">
                <a:solidFill>
                  <a:srgbClr val="04516D"/>
                </a:solidFill>
              </a:rPr>
              <a:t>klankles</a:t>
            </a:r>
            <a:endParaRPr lang="nl-NL">
              <a:solidFill>
                <a:srgbClr val="04516D"/>
              </a:solidFill>
            </a:endParaRPr>
          </a:p>
        </p:txBody>
      </p:sp>
      <p:pic>
        <p:nvPicPr>
          <p:cNvPr id="11" name="Afbeelding 10">
            <a:extLst>
              <a:ext uri="{FF2B5EF4-FFF2-40B4-BE49-F238E27FC236}">
                <a16:creationId xmlns:a16="http://schemas.microsoft.com/office/drawing/2014/main" id="{E5BAFA22-9317-9BE5-A9F6-6CB4D2BF15C7}"/>
              </a:ext>
            </a:extLst>
          </p:cNvPr>
          <p:cNvPicPr>
            <a:picLocks noChangeAspect="1"/>
          </p:cNvPicPr>
          <p:nvPr/>
        </p:nvPicPr>
        <p:blipFill>
          <a:blip r:embed="rId2"/>
          <a:stretch>
            <a:fillRect/>
          </a:stretch>
        </p:blipFill>
        <p:spPr>
          <a:xfrm>
            <a:off x="4753359" y="1469924"/>
            <a:ext cx="4135798" cy="4098086"/>
          </a:xfrm>
          <a:prstGeom prst="rect">
            <a:avLst/>
          </a:prstGeom>
          <a:ln>
            <a:solidFill>
              <a:schemeClr val="tx1"/>
            </a:solidFill>
          </a:ln>
        </p:spPr>
      </p:pic>
      <p:sp>
        <p:nvSpPr>
          <p:cNvPr id="14" name="Tijdelijke aanduiding voor inhoud 2">
            <a:extLst>
              <a:ext uri="{FF2B5EF4-FFF2-40B4-BE49-F238E27FC236}">
                <a16:creationId xmlns:a16="http://schemas.microsoft.com/office/drawing/2014/main" id="{A2D725D7-1AC9-A27B-CEE3-91F7EAEC7456}"/>
              </a:ext>
            </a:extLst>
          </p:cNvPr>
          <p:cNvSpPr>
            <a:spLocks noGrp="1"/>
          </p:cNvSpPr>
          <p:nvPr>
            <p:ph idx="1"/>
          </p:nvPr>
        </p:nvSpPr>
        <p:spPr>
          <a:xfrm>
            <a:off x="822959" y="934065"/>
            <a:ext cx="8066197" cy="548640"/>
          </a:xfrm>
        </p:spPr>
        <p:txBody>
          <a:bodyPr vert="horz" lIns="91440" tIns="45720" rIns="91440" bIns="45720" rtlCol="0" anchor="t">
            <a:normAutofit/>
          </a:bodyPr>
          <a:lstStyle/>
          <a:p>
            <a:pPr>
              <a:buFont typeface="Arial" panose="020B0604020202020204" pitchFamily="34" charset="0"/>
              <a:buChar char="•"/>
            </a:pPr>
            <a:r>
              <a:rPr lang="nl-NL" b="0">
                <a:solidFill>
                  <a:srgbClr val="002060"/>
                </a:solidFill>
              </a:rPr>
              <a:t>Voorbeeld van een </a:t>
            </a:r>
            <a:r>
              <a:rPr lang="nl-NL" b="0" err="1">
                <a:solidFill>
                  <a:srgbClr val="002060"/>
                </a:solidFill>
              </a:rPr>
              <a:t>klankles</a:t>
            </a:r>
            <a:r>
              <a:rPr lang="nl-NL" b="0">
                <a:solidFill>
                  <a:srgbClr val="002060"/>
                </a:solidFill>
              </a:rPr>
              <a:t> </a:t>
            </a:r>
            <a:r>
              <a:rPr lang="nl-NL" b="0" i="1">
                <a:solidFill>
                  <a:srgbClr val="002060"/>
                </a:solidFill>
              </a:rPr>
              <a:t>(oorspronkelijk uit van horen en zeggen):</a:t>
            </a:r>
            <a:endParaRPr lang="nl-NL" b="0" i="1">
              <a:solidFill>
                <a:srgbClr val="002060"/>
              </a:solidFill>
              <a:effectLst/>
            </a:endParaRPr>
          </a:p>
        </p:txBody>
      </p:sp>
      <p:pic>
        <p:nvPicPr>
          <p:cNvPr id="13" name="Afbeelding 12">
            <a:extLst>
              <a:ext uri="{FF2B5EF4-FFF2-40B4-BE49-F238E27FC236}">
                <a16:creationId xmlns:a16="http://schemas.microsoft.com/office/drawing/2014/main" id="{48B0B8F6-4F5D-80DA-278B-B1D916504EDE}"/>
              </a:ext>
            </a:extLst>
          </p:cNvPr>
          <p:cNvPicPr>
            <a:picLocks noChangeAspect="1"/>
          </p:cNvPicPr>
          <p:nvPr/>
        </p:nvPicPr>
        <p:blipFill>
          <a:blip r:embed="rId3"/>
          <a:stretch>
            <a:fillRect/>
          </a:stretch>
        </p:blipFill>
        <p:spPr>
          <a:xfrm>
            <a:off x="251865" y="1469924"/>
            <a:ext cx="4320138" cy="4953492"/>
          </a:xfrm>
          <a:prstGeom prst="rect">
            <a:avLst/>
          </a:prstGeom>
          <a:ln>
            <a:solidFill>
              <a:schemeClr val="tx1"/>
            </a:solidFill>
          </a:ln>
        </p:spPr>
      </p:pic>
    </p:spTree>
    <p:extLst>
      <p:ext uri="{BB962C8B-B14F-4D97-AF65-F5344CB8AC3E}">
        <p14:creationId xmlns:p14="http://schemas.microsoft.com/office/powerpoint/2010/main" val="20970226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solidFill>
                  <a:srgbClr val="04516D"/>
                </a:solidFill>
              </a:rPr>
              <a:t>NT2-Stappen in de </a:t>
            </a:r>
            <a:r>
              <a:rPr lang="nl-NL" err="1">
                <a:solidFill>
                  <a:srgbClr val="04516D"/>
                </a:solidFill>
              </a:rPr>
              <a:t>klankles</a:t>
            </a:r>
            <a:endParaRPr lang="nl-NL">
              <a:solidFill>
                <a:srgbClr val="04516D"/>
              </a:solidFill>
            </a:endParaRPr>
          </a:p>
        </p:txBody>
      </p:sp>
      <p:sp>
        <p:nvSpPr>
          <p:cNvPr id="3" name="Tijdelijke aanduiding voor inhoud 2"/>
          <p:cNvSpPr>
            <a:spLocks noGrp="1"/>
          </p:cNvSpPr>
          <p:nvPr>
            <p:ph idx="1"/>
          </p:nvPr>
        </p:nvSpPr>
        <p:spPr>
          <a:xfrm>
            <a:off x="822960" y="1100628"/>
            <a:ext cx="8163724" cy="3579849"/>
          </a:xfrm>
        </p:spPr>
        <p:txBody>
          <a:bodyPr vert="horz" lIns="91440" tIns="45720" rIns="91440" bIns="45720" rtlCol="0" anchor="t">
            <a:normAutofit/>
          </a:bodyPr>
          <a:lstStyle/>
          <a:p>
            <a:pPr>
              <a:buFont typeface="Arial" panose="020B0604020202020204" pitchFamily="34" charset="0"/>
              <a:buChar char="•"/>
            </a:pPr>
            <a:r>
              <a:rPr lang="nl-NL">
                <a:solidFill>
                  <a:srgbClr val="002060"/>
                </a:solidFill>
              </a:rPr>
              <a:t>Doel benoemen: “</a:t>
            </a:r>
            <a:r>
              <a:rPr lang="nl-NL" b="0">
                <a:solidFill>
                  <a:srgbClr val="002060"/>
                </a:solidFill>
              </a:rPr>
              <a:t>vandaag leren wij de ….”</a:t>
            </a:r>
          </a:p>
          <a:p>
            <a:pPr marL="354013" indent="0"/>
            <a:r>
              <a:rPr lang="nl-NL" b="0" i="1">
                <a:solidFill>
                  <a:srgbClr val="002060"/>
                </a:solidFill>
              </a:rPr>
              <a:t>Noem het een </a:t>
            </a:r>
            <a:r>
              <a:rPr lang="nl-NL" b="0" i="1" u="sng">
                <a:solidFill>
                  <a:srgbClr val="002060"/>
                </a:solidFill>
              </a:rPr>
              <a:t>klank</a:t>
            </a:r>
            <a:r>
              <a:rPr lang="nl-NL" b="0" i="1">
                <a:solidFill>
                  <a:srgbClr val="002060"/>
                </a:solidFill>
              </a:rPr>
              <a:t>, en leg uit dat dit iets anders is dan een letter</a:t>
            </a:r>
          </a:p>
          <a:p>
            <a:pPr>
              <a:buFont typeface="Arial" panose="020B0604020202020204" pitchFamily="34" charset="0"/>
              <a:buChar char="•"/>
            </a:pPr>
            <a:r>
              <a:rPr lang="nl-NL">
                <a:solidFill>
                  <a:srgbClr val="002060"/>
                </a:solidFill>
              </a:rPr>
              <a:t>Stap 1: </a:t>
            </a:r>
            <a:r>
              <a:rPr lang="nl-NL" b="0">
                <a:solidFill>
                  <a:srgbClr val="002060"/>
                </a:solidFill>
              </a:rPr>
              <a:t>klank aanbieden door de leerkrachten</a:t>
            </a:r>
          </a:p>
          <a:p>
            <a:pPr>
              <a:buFont typeface="Arial" panose="020B0604020202020204" pitchFamily="34" charset="0"/>
              <a:buChar char="•"/>
            </a:pPr>
            <a:r>
              <a:rPr lang="nl-NL" i="0">
                <a:solidFill>
                  <a:srgbClr val="002060"/>
                </a:solidFill>
                <a:effectLst/>
              </a:rPr>
              <a:t>Stap 2: </a:t>
            </a:r>
            <a:r>
              <a:rPr lang="nl-NL" b="0" i="0">
                <a:solidFill>
                  <a:srgbClr val="002060"/>
                </a:solidFill>
                <a:effectLst/>
              </a:rPr>
              <a:t>luisteren naar de klank: stijgen en dalen</a:t>
            </a:r>
          </a:p>
          <a:p>
            <a:pPr>
              <a:buFont typeface="Arial" panose="020B0604020202020204" pitchFamily="34" charset="0"/>
              <a:buChar char="•"/>
            </a:pPr>
            <a:r>
              <a:rPr lang="nl-NL">
                <a:solidFill>
                  <a:srgbClr val="002060"/>
                </a:solidFill>
              </a:rPr>
              <a:t>Stap 3: </a:t>
            </a:r>
          </a:p>
          <a:p>
            <a:pPr lvl="3">
              <a:buFont typeface="Arial" panose="020B0604020202020204" pitchFamily="34" charset="0"/>
              <a:buChar char="•"/>
            </a:pPr>
            <a:r>
              <a:rPr lang="nl-NL" b="0">
                <a:solidFill>
                  <a:srgbClr val="002060"/>
                </a:solidFill>
              </a:rPr>
              <a:t>voorzeggen/nazeggen van de (losse) klank – met klankgebaar en spiegel (mondstand)</a:t>
            </a:r>
          </a:p>
          <a:p>
            <a:pPr lvl="3">
              <a:buFont typeface="Arial" panose="020B0604020202020204" pitchFamily="34" charset="0"/>
              <a:buChar char="•"/>
            </a:pPr>
            <a:r>
              <a:rPr lang="nl-NL">
                <a:solidFill>
                  <a:srgbClr val="002060"/>
                </a:solidFill>
              </a:rPr>
              <a:t>Voorzeggen/nazeggen van woorden met de klank</a:t>
            </a:r>
            <a:endParaRPr lang="nl-NL" b="0" i="0">
              <a:solidFill>
                <a:srgbClr val="002060"/>
              </a:solidFill>
              <a:effectLst/>
              <a:highlight>
                <a:srgbClr val="FFFF00"/>
              </a:highlight>
            </a:endParaRPr>
          </a:p>
          <a:p>
            <a:pPr marL="285750" indent="-285750">
              <a:buFont typeface="Arial" panose="020B0604020202020204" pitchFamily="34" charset="0"/>
              <a:buChar char="•"/>
            </a:pPr>
            <a:r>
              <a:rPr lang="nl-NL">
                <a:solidFill>
                  <a:srgbClr val="002060"/>
                </a:solidFill>
              </a:rPr>
              <a:t>Stap 4: </a:t>
            </a:r>
            <a:r>
              <a:rPr lang="nl-NL" b="0">
                <a:solidFill>
                  <a:srgbClr val="002060"/>
                </a:solidFill>
              </a:rPr>
              <a:t>woorden met de klank van de week herkennen/verzamelen</a:t>
            </a:r>
          </a:p>
          <a:p>
            <a:pPr marL="285750" indent="-285750">
              <a:buFont typeface="Arial" panose="020B0604020202020204" pitchFamily="34" charset="0"/>
              <a:buChar char="•"/>
            </a:pPr>
            <a:r>
              <a:rPr lang="nl-NL">
                <a:solidFill>
                  <a:srgbClr val="002060"/>
                </a:solidFill>
              </a:rPr>
              <a:t>Stap 5: </a:t>
            </a:r>
            <a:r>
              <a:rPr lang="nl-NL" b="0">
                <a:solidFill>
                  <a:srgbClr val="002060"/>
                </a:solidFill>
              </a:rPr>
              <a:t>aangeboden klank gebruiken in de spontane taal</a:t>
            </a:r>
          </a:p>
          <a:p>
            <a:pPr marL="0" indent="0"/>
            <a:endParaRPr lang="nl-NL" sz="1800" b="0">
              <a:latin typeface="+mj-lt"/>
            </a:endParaRPr>
          </a:p>
          <a:p>
            <a:pPr>
              <a:spcBef>
                <a:spcPts val="0"/>
              </a:spcBef>
            </a:pPr>
            <a:endParaRPr lang="nl-NL" sz="1800" b="0">
              <a:effectLst/>
              <a:latin typeface="+mj-lt"/>
              <a:ea typeface="Calibri" panose="020F0502020204030204" pitchFamily="34" charset="0"/>
            </a:endParaRPr>
          </a:p>
        </p:txBody>
      </p:sp>
    </p:spTree>
    <p:extLst>
      <p:ext uri="{BB962C8B-B14F-4D97-AF65-F5344CB8AC3E}">
        <p14:creationId xmlns:p14="http://schemas.microsoft.com/office/powerpoint/2010/main" val="34255804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solidFill>
                  <a:srgbClr val="04516D"/>
                </a:solidFill>
              </a:rPr>
              <a:t>De klankmuur</a:t>
            </a:r>
          </a:p>
        </p:txBody>
      </p:sp>
      <p:pic>
        <p:nvPicPr>
          <p:cNvPr id="2051" name="B8425BCA-68C0-4435-929D-2474BC011CFF" descr="IMG_3437.jpg">
            <a:extLst>
              <a:ext uri="{FF2B5EF4-FFF2-40B4-BE49-F238E27FC236}">
                <a16:creationId xmlns:a16="http://schemas.microsoft.com/office/drawing/2014/main" id="{E80ABD48-4C53-BE56-66E7-EEB4ED024302}"/>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3278" t="5417" r="56856" b="14261"/>
          <a:stretch/>
        </p:blipFill>
        <p:spPr bwMode="auto">
          <a:xfrm>
            <a:off x="822960" y="1052049"/>
            <a:ext cx="3082379" cy="4657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Klank &amp; Letter – Wat &amp; Hoe NT2">
            <a:extLst>
              <a:ext uri="{FF2B5EF4-FFF2-40B4-BE49-F238E27FC236}">
                <a16:creationId xmlns:a16="http://schemas.microsoft.com/office/drawing/2014/main" id="{9DC066C6-6685-C950-B0DA-E180A3A2BEAE}"/>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87967" y="4583906"/>
            <a:ext cx="2347077" cy="2069339"/>
          </a:xfrm>
          <a:prstGeom prst="rect">
            <a:avLst/>
          </a:prstGeom>
          <a:noFill/>
          <a:extLst>
            <a:ext uri="{909E8E84-426E-40DD-AFC4-6F175D3DCCD1}">
              <a14:hiddenFill xmlns:a14="http://schemas.microsoft.com/office/drawing/2010/main">
                <a:solidFill>
                  <a:srgbClr val="FFFFFF"/>
                </a:solidFill>
              </a14:hiddenFill>
            </a:ext>
          </a:extLst>
        </p:spPr>
      </p:pic>
      <p:pic>
        <p:nvPicPr>
          <p:cNvPr id="7" name="4296DE1D-B06F-4770-BC7A-A1A4517013E2" descr="IMG_3484.jpg">
            <a:extLst>
              <a:ext uri="{FF2B5EF4-FFF2-40B4-BE49-F238E27FC236}">
                <a16:creationId xmlns:a16="http://schemas.microsoft.com/office/drawing/2014/main" id="{A0693B8E-2EC3-1C0C-B5B3-6196DC7A1B16}"/>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139381" y="318650"/>
            <a:ext cx="4699327" cy="6265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79149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22960" y="365760"/>
            <a:ext cx="8038236" cy="548640"/>
          </a:xfrm>
        </p:spPr>
        <p:txBody>
          <a:bodyPr/>
          <a:lstStyle/>
          <a:p>
            <a:r>
              <a:rPr lang="nl-NL">
                <a:solidFill>
                  <a:srgbClr val="04516D"/>
                </a:solidFill>
              </a:rPr>
              <a:t>De Klankhoek</a:t>
            </a:r>
          </a:p>
        </p:txBody>
      </p:sp>
      <p:sp>
        <p:nvSpPr>
          <p:cNvPr id="5" name="Tijdelijke aanduiding voor inhoud 4">
            <a:extLst>
              <a:ext uri="{FF2B5EF4-FFF2-40B4-BE49-F238E27FC236}">
                <a16:creationId xmlns:a16="http://schemas.microsoft.com/office/drawing/2014/main" id="{A752D688-29B0-5401-8F1D-5C4CB74FA607}"/>
              </a:ext>
            </a:extLst>
          </p:cNvPr>
          <p:cNvSpPr>
            <a:spLocks noGrp="1"/>
          </p:cNvSpPr>
          <p:nvPr>
            <p:ph idx="1"/>
          </p:nvPr>
        </p:nvSpPr>
        <p:spPr/>
        <p:txBody>
          <a:bodyPr/>
          <a:lstStyle/>
          <a:p>
            <a:endParaRPr lang="nl-NL"/>
          </a:p>
        </p:txBody>
      </p:sp>
      <p:pic>
        <p:nvPicPr>
          <p:cNvPr id="4" name="Afbeelding 3">
            <a:extLst>
              <a:ext uri="{FF2B5EF4-FFF2-40B4-BE49-F238E27FC236}">
                <a16:creationId xmlns:a16="http://schemas.microsoft.com/office/drawing/2014/main" id="{7D33F9A2-7C62-70B1-3A9D-C2F3D85ABB60}"/>
              </a:ext>
            </a:extLst>
          </p:cNvPr>
          <p:cNvPicPr>
            <a:picLocks noChangeAspect="1"/>
          </p:cNvPicPr>
          <p:nvPr/>
        </p:nvPicPr>
        <p:blipFill>
          <a:blip r:embed="rId2"/>
          <a:stretch>
            <a:fillRect/>
          </a:stretch>
        </p:blipFill>
        <p:spPr>
          <a:xfrm>
            <a:off x="639973" y="1002890"/>
            <a:ext cx="7886913" cy="5270090"/>
          </a:xfrm>
          <a:prstGeom prst="rect">
            <a:avLst/>
          </a:prstGeom>
        </p:spPr>
      </p:pic>
      <p:sp>
        <p:nvSpPr>
          <p:cNvPr id="3" name="Tijdelijke aanduiding voor inhoud 2">
            <a:extLst>
              <a:ext uri="{FF2B5EF4-FFF2-40B4-BE49-F238E27FC236}">
                <a16:creationId xmlns:a16="http://schemas.microsoft.com/office/drawing/2014/main" id="{FD320443-75A7-ECE2-8E0A-581E850A1FF0}"/>
              </a:ext>
            </a:extLst>
          </p:cNvPr>
          <p:cNvSpPr txBox="1">
            <a:spLocks/>
          </p:cNvSpPr>
          <p:nvPr/>
        </p:nvSpPr>
        <p:spPr>
          <a:xfrm>
            <a:off x="639973" y="6272980"/>
            <a:ext cx="6197272" cy="403707"/>
          </a:xfrm>
          <a:prstGeom prst="rect">
            <a:avLst/>
          </a:prstGeom>
        </p:spPr>
        <p:txBody>
          <a:bodyPr vert="horz" lIns="91440" tIns="45720" rIns="91440" bIns="45720" rtlCol="0" anchor="t">
            <a:norm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marL="0" indent="0"/>
            <a:r>
              <a:rPr lang="nl-NL" sz="1100" b="0">
                <a:solidFill>
                  <a:srgbClr val="333333"/>
                </a:solidFill>
                <a:latin typeface="+mj-lt"/>
              </a:rPr>
              <a:t>Bron: Zien is snappen</a:t>
            </a:r>
            <a:endParaRPr lang="nl-NL" sz="1100" b="0">
              <a:latin typeface="+mj-lt"/>
            </a:endParaRPr>
          </a:p>
        </p:txBody>
      </p:sp>
    </p:spTree>
    <p:extLst>
      <p:ext uri="{BB962C8B-B14F-4D97-AF65-F5344CB8AC3E}">
        <p14:creationId xmlns:p14="http://schemas.microsoft.com/office/powerpoint/2010/main" val="34086128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2060848"/>
            <a:ext cx="8928992" cy="548640"/>
          </a:xfrm>
        </p:spPr>
        <p:txBody>
          <a:bodyPr/>
          <a:lstStyle/>
          <a:p>
            <a:pPr algn="ctr"/>
            <a:r>
              <a:rPr lang="nl-NL" sz="3200" b="1">
                <a:solidFill>
                  <a:schemeClr val="accent6">
                    <a:lumMod val="50000"/>
                  </a:schemeClr>
                </a:solidFill>
              </a:rPr>
              <a:t>Overige </a:t>
            </a:r>
            <a:r>
              <a:rPr lang="nl-NL" sz="3200" b="1">
                <a:solidFill>
                  <a:schemeClr val="accent2"/>
                </a:solidFill>
              </a:rPr>
              <a:t>lesactiviteiten</a:t>
            </a:r>
          </a:p>
        </p:txBody>
      </p:sp>
    </p:spTree>
    <p:extLst>
      <p:ext uri="{BB962C8B-B14F-4D97-AF65-F5344CB8AC3E}">
        <p14:creationId xmlns:p14="http://schemas.microsoft.com/office/powerpoint/2010/main" val="9136034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A3940-7D5F-F125-2813-AD5F7AC371C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E20F76D-C191-7AEF-7F49-307F977CC199}"/>
              </a:ext>
            </a:extLst>
          </p:cNvPr>
          <p:cNvSpPr>
            <a:spLocks noGrp="1"/>
          </p:cNvSpPr>
          <p:nvPr>
            <p:ph type="title"/>
          </p:nvPr>
        </p:nvSpPr>
        <p:spPr/>
        <p:txBody>
          <a:bodyPr/>
          <a:lstStyle/>
          <a:p>
            <a:r>
              <a:rPr lang="nl-NL">
                <a:solidFill>
                  <a:srgbClr val="04516D"/>
                </a:solidFill>
              </a:rPr>
              <a:t>Andere lesactiviteiten</a:t>
            </a:r>
          </a:p>
        </p:txBody>
      </p:sp>
      <p:sp>
        <p:nvSpPr>
          <p:cNvPr id="3" name="Tijdelijke aanduiding voor inhoud 2">
            <a:extLst>
              <a:ext uri="{FF2B5EF4-FFF2-40B4-BE49-F238E27FC236}">
                <a16:creationId xmlns:a16="http://schemas.microsoft.com/office/drawing/2014/main" id="{AC78C9B9-80AA-9005-CA4E-8113C0A0C8FE}"/>
              </a:ext>
            </a:extLst>
          </p:cNvPr>
          <p:cNvSpPr>
            <a:spLocks noGrp="1"/>
          </p:cNvSpPr>
          <p:nvPr>
            <p:ph idx="1"/>
          </p:nvPr>
        </p:nvSpPr>
        <p:spPr>
          <a:xfrm>
            <a:off x="822960" y="1100628"/>
            <a:ext cx="8163724" cy="3579849"/>
          </a:xfrm>
        </p:spPr>
        <p:txBody>
          <a:bodyPr vert="horz" lIns="91440" tIns="45720" rIns="91440" bIns="45720" rtlCol="0" anchor="t">
            <a:normAutofit/>
          </a:bodyPr>
          <a:lstStyle/>
          <a:p>
            <a:pPr>
              <a:buFont typeface="Arial" panose="020B0604020202020204" pitchFamily="34" charset="0"/>
              <a:buChar char="•"/>
            </a:pPr>
            <a:r>
              <a:rPr lang="nl-NL">
                <a:solidFill>
                  <a:srgbClr val="002060"/>
                </a:solidFill>
              </a:rPr>
              <a:t>Rekenen: </a:t>
            </a:r>
            <a:r>
              <a:rPr lang="nl-NL" b="0">
                <a:solidFill>
                  <a:srgbClr val="002060"/>
                </a:solidFill>
              </a:rPr>
              <a:t>maak rekenbegrippen visueel, bied kernwoorden eerst aan; zodat het begrip duidelijk is.</a:t>
            </a:r>
          </a:p>
          <a:p>
            <a:pPr>
              <a:buFont typeface="Arial" panose="020B0604020202020204" pitchFamily="34" charset="0"/>
              <a:buChar char="•"/>
            </a:pPr>
            <a:r>
              <a:rPr lang="nl-NL">
                <a:solidFill>
                  <a:srgbClr val="002060"/>
                </a:solidFill>
              </a:rPr>
              <a:t>Begrijpend luisteren: </a:t>
            </a:r>
            <a:r>
              <a:rPr lang="nl-NL" b="0" err="1">
                <a:solidFill>
                  <a:srgbClr val="002060"/>
                </a:solidFill>
              </a:rPr>
              <a:t>preteaching</a:t>
            </a:r>
            <a:r>
              <a:rPr lang="nl-NL" b="0">
                <a:solidFill>
                  <a:srgbClr val="002060"/>
                </a:solidFill>
              </a:rPr>
              <a:t> van woordenschat rond een verhaal of prentenboek.</a:t>
            </a:r>
          </a:p>
          <a:p>
            <a:pPr>
              <a:buFont typeface="Arial" panose="020B0604020202020204" pitchFamily="34" charset="0"/>
              <a:buChar char="•"/>
            </a:pPr>
            <a:endParaRPr lang="nl-NL" b="0">
              <a:solidFill>
                <a:srgbClr val="002060"/>
              </a:solidFill>
            </a:endParaRPr>
          </a:p>
          <a:p>
            <a:pPr marL="0" indent="0"/>
            <a:endParaRPr lang="nl-NL" sz="1800" b="0">
              <a:latin typeface="+mj-lt"/>
            </a:endParaRPr>
          </a:p>
          <a:p>
            <a:pPr>
              <a:spcBef>
                <a:spcPts val="0"/>
              </a:spcBef>
            </a:pPr>
            <a:endParaRPr lang="nl-NL" sz="1800" b="0">
              <a:effectLst/>
              <a:latin typeface="+mj-lt"/>
              <a:ea typeface="Calibri" panose="020F0502020204030204" pitchFamily="34" charset="0"/>
            </a:endParaRPr>
          </a:p>
        </p:txBody>
      </p:sp>
      <p:pic>
        <p:nvPicPr>
          <p:cNvPr id="7" name="Afbeelding 6">
            <a:extLst>
              <a:ext uri="{FF2B5EF4-FFF2-40B4-BE49-F238E27FC236}">
                <a16:creationId xmlns:a16="http://schemas.microsoft.com/office/drawing/2014/main" id="{EC201C8E-66FA-AC49-4814-087DBC350CF2}"/>
              </a:ext>
            </a:extLst>
          </p:cNvPr>
          <p:cNvPicPr>
            <a:picLocks noChangeAspect="1"/>
          </p:cNvPicPr>
          <p:nvPr/>
        </p:nvPicPr>
        <p:blipFill>
          <a:blip r:embed="rId2"/>
          <a:stretch>
            <a:fillRect/>
          </a:stretch>
        </p:blipFill>
        <p:spPr>
          <a:xfrm>
            <a:off x="1034269" y="4034504"/>
            <a:ext cx="2367925" cy="1617504"/>
          </a:xfrm>
          <a:prstGeom prst="rect">
            <a:avLst/>
          </a:prstGeom>
          <a:ln>
            <a:noFill/>
          </a:ln>
          <a:effectLst>
            <a:outerShdw blurRad="292100" dist="139700" dir="2700000" algn="tl" rotWithShape="0">
              <a:srgbClr val="333333">
                <a:alpha val="65000"/>
              </a:srgbClr>
            </a:outerShdw>
          </a:effectLst>
        </p:spPr>
      </p:pic>
      <p:pic>
        <p:nvPicPr>
          <p:cNvPr id="5" name="Afbeelding 4">
            <a:extLst>
              <a:ext uri="{FF2B5EF4-FFF2-40B4-BE49-F238E27FC236}">
                <a16:creationId xmlns:a16="http://schemas.microsoft.com/office/drawing/2014/main" id="{B1B937E9-54CB-F2B1-8552-67FB4E303DF3}"/>
              </a:ext>
            </a:extLst>
          </p:cNvPr>
          <p:cNvPicPr>
            <a:picLocks noChangeAspect="1"/>
          </p:cNvPicPr>
          <p:nvPr/>
        </p:nvPicPr>
        <p:blipFill>
          <a:blip r:embed="rId3"/>
          <a:stretch>
            <a:fillRect/>
          </a:stretch>
        </p:blipFill>
        <p:spPr>
          <a:xfrm>
            <a:off x="515808" y="2515269"/>
            <a:ext cx="2367925" cy="1593745"/>
          </a:xfrm>
          <a:prstGeom prst="rect">
            <a:avLst/>
          </a:prstGeom>
          <a:ln>
            <a:noFill/>
          </a:ln>
          <a:effectLst>
            <a:outerShdw blurRad="292100" dist="139700" dir="2700000" algn="tl" rotWithShape="0">
              <a:srgbClr val="333333">
                <a:alpha val="65000"/>
              </a:srgbClr>
            </a:outerShdw>
          </a:effectLst>
        </p:spPr>
      </p:pic>
      <p:pic>
        <p:nvPicPr>
          <p:cNvPr id="9" name="Afbeelding 8">
            <a:extLst>
              <a:ext uri="{FF2B5EF4-FFF2-40B4-BE49-F238E27FC236}">
                <a16:creationId xmlns:a16="http://schemas.microsoft.com/office/drawing/2014/main" id="{055E5B38-FB84-7E39-1FB5-73C584798C58}"/>
              </a:ext>
            </a:extLst>
          </p:cNvPr>
          <p:cNvPicPr>
            <a:picLocks noChangeAspect="1"/>
          </p:cNvPicPr>
          <p:nvPr/>
        </p:nvPicPr>
        <p:blipFill>
          <a:blip r:embed="rId4"/>
          <a:stretch>
            <a:fillRect/>
          </a:stretch>
        </p:blipFill>
        <p:spPr>
          <a:xfrm>
            <a:off x="4125466" y="2760395"/>
            <a:ext cx="1417473" cy="2200948"/>
          </a:xfrm>
          <a:prstGeom prst="rect">
            <a:avLst/>
          </a:prstGeom>
          <a:ln>
            <a:noFill/>
          </a:ln>
          <a:effectLst>
            <a:outerShdw blurRad="292100" dist="139700" dir="2700000" algn="tl" rotWithShape="0">
              <a:srgbClr val="333333">
                <a:alpha val="65000"/>
              </a:srgbClr>
            </a:outerShdw>
          </a:effectLst>
        </p:spPr>
      </p:pic>
      <p:pic>
        <p:nvPicPr>
          <p:cNvPr id="11" name="Afbeelding 10">
            <a:extLst>
              <a:ext uri="{FF2B5EF4-FFF2-40B4-BE49-F238E27FC236}">
                <a16:creationId xmlns:a16="http://schemas.microsoft.com/office/drawing/2014/main" id="{236DCE91-4047-0754-908A-54F708CD39F7}"/>
              </a:ext>
            </a:extLst>
          </p:cNvPr>
          <p:cNvPicPr>
            <a:picLocks noChangeAspect="1"/>
          </p:cNvPicPr>
          <p:nvPr/>
        </p:nvPicPr>
        <p:blipFill>
          <a:blip r:embed="rId5"/>
          <a:stretch>
            <a:fillRect/>
          </a:stretch>
        </p:blipFill>
        <p:spPr>
          <a:xfrm>
            <a:off x="5715426" y="2996570"/>
            <a:ext cx="1402513" cy="2200948"/>
          </a:xfrm>
          <a:prstGeom prst="rect">
            <a:avLst/>
          </a:prstGeom>
          <a:ln>
            <a:noFill/>
          </a:ln>
          <a:effectLst>
            <a:outerShdw blurRad="292100" dist="139700" dir="2700000" algn="tl" rotWithShape="0">
              <a:srgbClr val="333333">
                <a:alpha val="65000"/>
              </a:srgbClr>
            </a:outerShdw>
          </a:effectLst>
        </p:spPr>
      </p:pic>
      <p:pic>
        <p:nvPicPr>
          <p:cNvPr id="13" name="Afbeelding 12">
            <a:extLst>
              <a:ext uri="{FF2B5EF4-FFF2-40B4-BE49-F238E27FC236}">
                <a16:creationId xmlns:a16="http://schemas.microsoft.com/office/drawing/2014/main" id="{A21188DA-12CF-94B0-59B7-D3A5F69D7193}"/>
              </a:ext>
            </a:extLst>
          </p:cNvPr>
          <p:cNvPicPr>
            <a:picLocks noChangeAspect="1"/>
          </p:cNvPicPr>
          <p:nvPr/>
        </p:nvPicPr>
        <p:blipFill>
          <a:blip r:embed="rId6"/>
          <a:stretch>
            <a:fillRect/>
          </a:stretch>
        </p:blipFill>
        <p:spPr>
          <a:xfrm>
            <a:off x="7329416" y="2841720"/>
            <a:ext cx="1437673" cy="22009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337775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2060848"/>
            <a:ext cx="8928992" cy="548640"/>
          </a:xfrm>
        </p:spPr>
        <p:txBody>
          <a:bodyPr/>
          <a:lstStyle/>
          <a:p>
            <a:pPr algn="ctr"/>
            <a:r>
              <a:rPr lang="nl-NL" sz="3600" b="1">
                <a:solidFill>
                  <a:schemeClr val="accent2"/>
                </a:solidFill>
              </a:rPr>
              <a:t>Aandacht </a:t>
            </a:r>
            <a:r>
              <a:rPr lang="nl-NL" sz="3600" b="1">
                <a:solidFill>
                  <a:srgbClr val="00B0F0"/>
                </a:solidFill>
              </a:rPr>
              <a:t>voor</a:t>
            </a:r>
            <a:r>
              <a:rPr lang="nl-NL" sz="3600" b="1">
                <a:solidFill>
                  <a:schemeClr val="accent2"/>
                </a:solidFill>
              </a:rPr>
              <a:t> </a:t>
            </a:r>
            <a:r>
              <a:rPr lang="nl-NL" sz="3600" b="1">
                <a:solidFill>
                  <a:schemeClr val="accent6">
                    <a:lumMod val="50000"/>
                  </a:schemeClr>
                </a:solidFill>
              </a:rPr>
              <a:t>thuistalen</a:t>
            </a:r>
            <a:endParaRPr lang="nl-NL" b="1">
              <a:solidFill>
                <a:schemeClr val="accent6">
                  <a:lumMod val="50000"/>
                </a:schemeClr>
              </a:solidFill>
            </a:endParaRPr>
          </a:p>
        </p:txBody>
      </p:sp>
    </p:spTree>
    <p:extLst>
      <p:ext uri="{BB962C8B-B14F-4D97-AF65-F5344CB8AC3E}">
        <p14:creationId xmlns:p14="http://schemas.microsoft.com/office/powerpoint/2010/main" val="25241479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91823470-D2A0-1A75-AACC-12C64B92A921}"/>
              </a:ext>
            </a:extLst>
          </p:cNvPr>
          <p:cNvPicPr>
            <a:picLocks noChangeAspect="1"/>
          </p:cNvPicPr>
          <p:nvPr/>
        </p:nvPicPr>
        <p:blipFill>
          <a:blip r:embed="rId2"/>
          <a:stretch>
            <a:fillRect/>
          </a:stretch>
        </p:blipFill>
        <p:spPr>
          <a:xfrm>
            <a:off x="532435" y="1367709"/>
            <a:ext cx="8079129" cy="3509348"/>
          </a:xfrm>
          <a:prstGeom prst="rect">
            <a:avLst/>
          </a:prstGeom>
        </p:spPr>
      </p:pic>
    </p:spTree>
    <p:extLst>
      <p:ext uri="{BB962C8B-B14F-4D97-AF65-F5344CB8AC3E}">
        <p14:creationId xmlns:p14="http://schemas.microsoft.com/office/powerpoint/2010/main" val="42861484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a:solidFill>
                  <a:srgbClr val="04516D"/>
                </a:solidFill>
              </a:rPr>
              <a:t>thuistaal</a:t>
            </a:r>
            <a:endParaRPr lang="nl-NL" b="1">
              <a:solidFill>
                <a:schemeClr val="accent6"/>
              </a:solidFill>
            </a:endParaRPr>
          </a:p>
        </p:txBody>
      </p:sp>
      <p:sp>
        <p:nvSpPr>
          <p:cNvPr id="5" name="Tijdelijke aanduiding voor inhoud 4">
            <a:extLst>
              <a:ext uri="{FF2B5EF4-FFF2-40B4-BE49-F238E27FC236}">
                <a16:creationId xmlns:a16="http://schemas.microsoft.com/office/drawing/2014/main" id="{D90C2F94-F8CE-BB22-A75F-1F4E25E0102B}"/>
              </a:ext>
            </a:extLst>
          </p:cNvPr>
          <p:cNvSpPr>
            <a:spLocks noGrp="1"/>
          </p:cNvSpPr>
          <p:nvPr>
            <p:ph idx="1"/>
          </p:nvPr>
        </p:nvSpPr>
        <p:spPr>
          <a:xfrm>
            <a:off x="822960" y="1124744"/>
            <a:ext cx="4973176" cy="3744416"/>
          </a:xfrm>
        </p:spPr>
        <p:txBody>
          <a:bodyPr>
            <a:normAutofit lnSpcReduction="10000"/>
          </a:bodyPr>
          <a:lstStyle/>
          <a:p>
            <a:pPr marL="0" indent="0">
              <a:buNone/>
            </a:pPr>
            <a:r>
              <a:rPr lang="nl-NL" b="0" dirty="0">
                <a:solidFill>
                  <a:srgbClr val="002060"/>
                </a:solidFill>
              </a:rPr>
              <a:t>Iedere NT2-leerling heeft een </a:t>
            </a:r>
            <a:r>
              <a:rPr lang="nl-NL" dirty="0">
                <a:solidFill>
                  <a:srgbClr val="002060"/>
                </a:solidFill>
              </a:rPr>
              <a:t>moedertaal</a:t>
            </a:r>
            <a:r>
              <a:rPr lang="nl-NL" b="0" dirty="0">
                <a:solidFill>
                  <a:srgbClr val="002060"/>
                </a:solidFill>
              </a:rPr>
              <a:t> die anders is dan het Nederlands.</a:t>
            </a:r>
          </a:p>
          <a:p>
            <a:pPr marL="0" indent="0">
              <a:buNone/>
            </a:pPr>
            <a:r>
              <a:rPr lang="nl-NL" b="0" dirty="0">
                <a:solidFill>
                  <a:srgbClr val="002060"/>
                </a:solidFill>
              </a:rPr>
              <a:t>Welke rol speelt de thuistaal van kinderen bij jullie op school of in de klas? </a:t>
            </a:r>
          </a:p>
          <a:p>
            <a:pPr marL="0" indent="0">
              <a:buNone/>
            </a:pPr>
            <a:endParaRPr lang="nl-NL" b="0" dirty="0">
              <a:solidFill>
                <a:srgbClr val="002060"/>
              </a:solidFill>
            </a:endParaRPr>
          </a:p>
          <a:p>
            <a:pPr>
              <a:buFont typeface="Arial" panose="020B0604020202020204" pitchFamily="34" charset="0"/>
              <a:buChar char="•"/>
            </a:pPr>
            <a:r>
              <a:rPr lang="nl-NL" b="0" dirty="0">
                <a:solidFill>
                  <a:srgbClr val="002060"/>
                </a:solidFill>
              </a:rPr>
              <a:t>Het toestaan van de thuistaal creëert een gevoel van </a:t>
            </a:r>
            <a:r>
              <a:rPr lang="nl-NL" dirty="0">
                <a:solidFill>
                  <a:srgbClr val="002060"/>
                </a:solidFill>
              </a:rPr>
              <a:t>acceptatie</a:t>
            </a:r>
            <a:r>
              <a:rPr lang="nl-NL" b="0" dirty="0">
                <a:solidFill>
                  <a:srgbClr val="002060"/>
                </a:solidFill>
              </a:rPr>
              <a:t> en </a:t>
            </a:r>
            <a:r>
              <a:rPr lang="nl-NL" dirty="0">
                <a:solidFill>
                  <a:srgbClr val="002060"/>
                </a:solidFill>
              </a:rPr>
              <a:t>veiligheid</a:t>
            </a:r>
            <a:r>
              <a:rPr lang="nl-NL" b="0" dirty="0">
                <a:solidFill>
                  <a:srgbClr val="002060"/>
                </a:solidFill>
              </a:rPr>
              <a:t>.</a:t>
            </a:r>
          </a:p>
          <a:p>
            <a:pPr>
              <a:buFont typeface="Arial" panose="020B0604020202020204" pitchFamily="34" charset="0"/>
              <a:buChar char="•"/>
            </a:pPr>
            <a:r>
              <a:rPr lang="nl-NL" b="0" dirty="0">
                <a:solidFill>
                  <a:srgbClr val="002060"/>
                </a:solidFill>
              </a:rPr>
              <a:t>Leerlingen kunnen zich beter in hun thuistaal </a:t>
            </a:r>
            <a:r>
              <a:rPr lang="nl-NL" dirty="0">
                <a:solidFill>
                  <a:srgbClr val="002060"/>
                </a:solidFill>
              </a:rPr>
              <a:t>uiten</a:t>
            </a:r>
            <a:r>
              <a:rPr lang="nl-NL" b="0" dirty="0">
                <a:solidFill>
                  <a:srgbClr val="002060"/>
                </a:solidFill>
              </a:rPr>
              <a:t> als het gaat om </a:t>
            </a:r>
            <a:r>
              <a:rPr lang="nl-NL" dirty="0">
                <a:solidFill>
                  <a:srgbClr val="002060"/>
                </a:solidFill>
              </a:rPr>
              <a:t>gevoelens</a:t>
            </a:r>
            <a:r>
              <a:rPr lang="nl-NL" b="0" dirty="0">
                <a:solidFill>
                  <a:srgbClr val="002060"/>
                </a:solidFill>
              </a:rPr>
              <a:t> en </a:t>
            </a:r>
            <a:r>
              <a:rPr lang="nl-NL" dirty="0">
                <a:solidFill>
                  <a:srgbClr val="002060"/>
                </a:solidFill>
              </a:rPr>
              <a:t>emoties</a:t>
            </a:r>
            <a:r>
              <a:rPr lang="nl-NL" b="0" dirty="0">
                <a:solidFill>
                  <a:srgbClr val="002060"/>
                </a:solidFill>
              </a:rPr>
              <a:t>.</a:t>
            </a:r>
          </a:p>
          <a:p>
            <a:pPr>
              <a:buFont typeface="Arial" panose="020B0604020202020204" pitchFamily="34" charset="0"/>
              <a:buChar char="•"/>
            </a:pPr>
            <a:r>
              <a:rPr lang="nl-NL" b="0" dirty="0">
                <a:solidFill>
                  <a:srgbClr val="002060"/>
                </a:solidFill>
              </a:rPr>
              <a:t>Juist het inzetten van de thuistaal kan helpen bij het </a:t>
            </a:r>
            <a:r>
              <a:rPr lang="nl-NL" dirty="0">
                <a:solidFill>
                  <a:srgbClr val="002060"/>
                </a:solidFill>
              </a:rPr>
              <a:t>verwerven van het Nederlands</a:t>
            </a:r>
            <a:r>
              <a:rPr lang="nl-NL" b="0" dirty="0">
                <a:solidFill>
                  <a:srgbClr val="002060"/>
                </a:solidFill>
              </a:rPr>
              <a:t>. </a:t>
            </a:r>
          </a:p>
        </p:txBody>
      </p:sp>
      <p:pic>
        <p:nvPicPr>
          <p:cNvPr id="3" name="Afbeelding 2">
            <a:extLst>
              <a:ext uri="{FF2B5EF4-FFF2-40B4-BE49-F238E27FC236}">
                <a16:creationId xmlns:a16="http://schemas.microsoft.com/office/drawing/2014/main" id="{207392D6-675F-547A-6BAB-58C87628539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86967" y="4969644"/>
            <a:ext cx="1534990" cy="102332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Afbeelding 3">
            <a:extLst>
              <a:ext uri="{FF2B5EF4-FFF2-40B4-BE49-F238E27FC236}">
                <a16:creationId xmlns:a16="http://schemas.microsoft.com/office/drawing/2014/main" id="{8FE0238B-133A-DBB0-BBDE-50DC9779DD79}"/>
              </a:ext>
            </a:extLst>
          </p:cNvPr>
          <p:cNvPicPr>
            <a:picLocks noChangeAspect="1"/>
          </p:cNvPicPr>
          <p:nvPr/>
        </p:nvPicPr>
        <p:blipFill>
          <a:blip r:embed="rId3"/>
          <a:stretch>
            <a:fillRect/>
          </a:stretch>
        </p:blipFill>
        <p:spPr>
          <a:xfrm rot="180000">
            <a:off x="5877321" y="1297972"/>
            <a:ext cx="3096346" cy="3183567"/>
          </a:xfrm>
          <a:prstGeom prst="rect">
            <a:avLst/>
          </a:prstGeom>
        </p:spPr>
      </p:pic>
      <p:pic>
        <p:nvPicPr>
          <p:cNvPr id="2050" name="Picture 2" descr="Afbeelding met tekst, schermopname, Kleurrijkheid&#10;&#10;Automatisch gegenereerde beschrijving">
            <a:extLst>
              <a:ext uri="{FF2B5EF4-FFF2-40B4-BE49-F238E27FC236}">
                <a16:creationId xmlns:a16="http://schemas.microsoft.com/office/drawing/2014/main" id="{CA7BCEDD-E175-AAE7-169E-43C9CF63CB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6004" y="4654767"/>
            <a:ext cx="3516190" cy="1947213"/>
          </a:xfrm>
          <a:prstGeom prst="rect">
            <a:avLst/>
          </a:prstGeom>
          <a:noFill/>
          <a:extLst>
            <a:ext uri="{909E8E84-426E-40DD-AFC4-6F175D3DCCD1}">
              <a14:hiddenFill xmlns:a14="http://schemas.microsoft.com/office/drawing/2010/main">
                <a:solidFill>
                  <a:srgbClr val="FFFFFF"/>
                </a:solidFill>
              </a14:hiddenFill>
            </a:ext>
          </a:extLst>
        </p:spPr>
      </p:pic>
      <p:sp>
        <p:nvSpPr>
          <p:cNvPr id="6" name="Tijdelijke aanduiding voor inhoud 2">
            <a:extLst>
              <a:ext uri="{FF2B5EF4-FFF2-40B4-BE49-F238E27FC236}">
                <a16:creationId xmlns:a16="http://schemas.microsoft.com/office/drawing/2014/main" id="{7B40E48C-5644-2F5A-5B1C-54506875633A}"/>
              </a:ext>
            </a:extLst>
          </p:cNvPr>
          <p:cNvSpPr txBox="1">
            <a:spLocks/>
          </p:cNvSpPr>
          <p:nvPr/>
        </p:nvSpPr>
        <p:spPr>
          <a:xfrm>
            <a:off x="3326004" y="6492240"/>
            <a:ext cx="3516190" cy="279032"/>
          </a:xfrm>
          <a:prstGeom prst="rect">
            <a:avLst/>
          </a:prstGeom>
        </p:spPr>
        <p:txBody>
          <a:bodyPr vert="horz" lIns="91440" tIns="45720" rIns="91440" bIns="45720" rtlCol="0" anchor="t">
            <a:noAutofit/>
          </a:bodyPr>
          <a:lstStyle>
            <a:defPPr>
              <a:defRPr lang="en-US"/>
            </a:defPPr>
            <a:lvl1pPr marL="457200" indent="-457200" algn="l" defTabSz="1828800" rtl="0" eaLnBrk="1" latinLnBrk="0" hangingPunct="1">
              <a:lnSpc>
                <a:spcPct val="90000"/>
              </a:lnSpc>
              <a:spcBef>
                <a:spcPts val="2000"/>
              </a:spcBef>
              <a:buFont typeface="Arial" panose="020B0604020202020204" pitchFamily="34" charset="0"/>
              <a:buChar char="•"/>
              <a:defRPr sz="5600" b="0" i="0" kern="1200">
                <a:solidFill>
                  <a:schemeClr val="tx1"/>
                </a:solidFill>
                <a:latin typeface="Roboto" panose="02000000000000000000" pitchFamily="2" charset="0"/>
                <a:ea typeface="Roboto" panose="02000000000000000000" pitchFamily="2" charset="0"/>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b="0" i="0" kern="1200">
                <a:solidFill>
                  <a:schemeClr val="tx1"/>
                </a:solidFill>
                <a:latin typeface="Roboto" panose="02000000000000000000" pitchFamily="2" charset="0"/>
                <a:ea typeface="Roboto" panose="02000000000000000000" pitchFamily="2" charset="0"/>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b="0" i="0" kern="1200">
                <a:solidFill>
                  <a:schemeClr val="tx1"/>
                </a:solidFill>
                <a:latin typeface="Roboto" panose="02000000000000000000" pitchFamily="2" charset="0"/>
                <a:ea typeface="Roboto" panose="02000000000000000000" pitchFamily="2" charset="0"/>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tx1"/>
                </a:solidFill>
                <a:latin typeface="Roboto" panose="02000000000000000000" pitchFamily="2" charset="0"/>
                <a:ea typeface="Roboto" panose="02000000000000000000" pitchFamily="2" charset="0"/>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tx1"/>
                </a:solidFill>
                <a:latin typeface="Roboto" panose="02000000000000000000" pitchFamily="2" charset="0"/>
                <a:ea typeface="Roboto" panose="02000000000000000000" pitchFamily="2" charset="0"/>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nl-NL" sz="1200" i="1">
                <a:latin typeface="Verdana" panose="020B0604030504040204" pitchFamily="34" charset="0"/>
                <a:ea typeface="Verdana" panose="020B0604030504040204" pitchFamily="34" charset="0"/>
                <a:cs typeface="Roboto"/>
              </a:rPr>
              <a:t>Uit: "Magazine Beter Thuis in Taal" 2024</a:t>
            </a:r>
            <a:endParaRPr lang="en-US" sz="1200" i="1" u="sng">
              <a:latin typeface="Verdana" panose="020B0604030504040204" pitchFamily="34" charset="0"/>
              <a:ea typeface="Verdana" panose="020B0604030504040204" pitchFamily="34" charset="0"/>
              <a:cs typeface="Roboto"/>
            </a:endParaRPr>
          </a:p>
        </p:txBody>
      </p:sp>
    </p:spTree>
    <p:extLst>
      <p:ext uri="{BB962C8B-B14F-4D97-AF65-F5344CB8AC3E}">
        <p14:creationId xmlns:p14="http://schemas.microsoft.com/office/powerpoint/2010/main" val="39317954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523D83-E008-E8CB-1BA5-86154517E7C9}"/>
              </a:ext>
            </a:extLst>
          </p:cNvPr>
          <p:cNvSpPr>
            <a:spLocks noGrp="1"/>
          </p:cNvSpPr>
          <p:nvPr>
            <p:ph type="title"/>
          </p:nvPr>
        </p:nvSpPr>
        <p:spPr/>
        <p:txBody>
          <a:bodyPr/>
          <a:lstStyle/>
          <a:p>
            <a:r>
              <a:rPr lang="nl-NL">
                <a:solidFill>
                  <a:srgbClr val="04516D"/>
                </a:solidFill>
              </a:rPr>
              <a:t>Aandacht voor thuistalen</a:t>
            </a:r>
            <a:endParaRPr lang="nl-NL"/>
          </a:p>
        </p:txBody>
      </p:sp>
      <p:pic>
        <p:nvPicPr>
          <p:cNvPr id="5" name="Afbeelding 4">
            <a:extLst>
              <a:ext uri="{FF2B5EF4-FFF2-40B4-BE49-F238E27FC236}">
                <a16:creationId xmlns:a16="http://schemas.microsoft.com/office/drawing/2014/main" id="{D51D42B2-B6D8-47B9-C495-131DD91C8148}"/>
              </a:ext>
            </a:extLst>
          </p:cNvPr>
          <p:cNvPicPr>
            <a:picLocks noChangeAspect="1"/>
          </p:cNvPicPr>
          <p:nvPr/>
        </p:nvPicPr>
        <p:blipFill>
          <a:blip r:embed="rId2"/>
          <a:stretch>
            <a:fillRect/>
          </a:stretch>
        </p:blipFill>
        <p:spPr>
          <a:xfrm>
            <a:off x="941677" y="836712"/>
            <a:ext cx="7260645" cy="5133009"/>
          </a:xfrm>
          <a:prstGeom prst="rect">
            <a:avLst/>
          </a:prstGeom>
        </p:spPr>
      </p:pic>
    </p:spTree>
    <p:extLst>
      <p:ext uri="{BB962C8B-B14F-4D97-AF65-F5344CB8AC3E}">
        <p14:creationId xmlns:p14="http://schemas.microsoft.com/office/powerpoint/2010/main" val="3677523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64E81-DDA3-735F-EFB4-0C678228F8B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CEE24BE-7B88-43C2-2F04-44AC5446F4A4}"/>
              </a:ext>
            </a:extLst>
          </p:cNvPr>
          <p:cNvSpPr>
            <a:spLocks noGrp="1"/>
          </p:cNvSpPr>
          <p:nvPr>
            <p:ph type="title"/>
          </p:nvPr>
        </p:nvSpPr>
        <p:spPr>
          <a:xfrm>
            <a:off x="822959" y="365760"/>
            <a:ext cx="8019589" cy="548640"/>
          </a:xfrm>
        </p:spPr>
        <p:txBody>
          <a:bodyPr/>
          <a:lstStyle/>
          <a:p>
            <a:r>
              <a:rPr lang="nl-NL" dirty="0">
                <a:solidFill>
                  <a:srgbClr val="04516D"/>
                </a:solidFill>
              </a:rPr>
              <a:t>Een nieuwkomer in groep 1</a:t>
            </a:r>
            <a:endParaRPr lang="nl-NL" dirty="0">
              <a:solidFill>
                <a:schemeClr val="accent6"/>
              </a:solidFill>
            </a:endParaRPr>
          </a:p>
        </p:txBody>
      </p:sp>
      <p:sp>
        <p:nvSpPr>
          <p:cNvPr id="3" name="Tijdelijke aanduiding voor inhoud 2">
            <a:extLst>
              <a:ext uri="{FF2B5EF4-FFF2-40B4-BE49-F238E27FC236}">
                <a16:creationId xmlns:a16="http://schemas.microsoft.com/office/drawing/2014/main" id="{96A97673-8D7A-BE9C-E30D-990407F32967}"/>
              </a:ext>
            </a:extLst>
          </p:cNvPr>
          <p:cNvSpPr>
            <a:spLocks noGrp="1"/>
          </p:cNvSpPr>
          <p:nvPr>
            <p:ph idx="1"/>
          </p:nvPr>
        </p:nvSpPr>
        <p:spPr/>
        <p:txBody>
          <a:bodyPr>
            <a:normAutofit/>
          </a:bodyPr>
          <a:lstStyle/>
          <a:p>
            <a:pPr>
              <a:buFont typeface="Arial" panose="020B0604020202020204" pitchFamily="34" charset="0"/>
              <a:buChar char="•"/>
            </a:pPr>
            <a:r>
              <a:rPr lang="nl-NL" b="0" dirty="0">
                <a:solidFill>
                  <a:srgbClr val="002060"/>
                </a:solidFill>
              </a:rPr>
              <a:t>Wat zijn jullie ervaringen?</a:t>
            </a:r>
          </a:p>
          <a:p>
            <a:pPr>
              <a:buFont typeface="Arial" panose="020B0604020202020204" pitchFamily="34" charset="0"/>
              <a:buChar char="•"/>
            </a:pPr>
            <a:r>
              <a:rPr lang="nl-NL" b="0" dirty="0">
                <a:solidFill>
                  <a:srgbClr val="002060"/>
                </a:solidFill>
                <a:latin typeface="Verdana" panose="020B0604030504040204" pitchFamily="34" charset="0"/>
                <a:ea typeface="Verdana" panose="020B0604030504040204" pitchFamily="34" charset="0"/>
              </a:rPr>
              <a:t>Wat zijn uitdagingen op jullie school/in jullie organisatie?</a:t>
            </a:r>
          </a:p>
        </p:txBody>
      </p:sp>
      <p:pic>
        <p:nvPicPr>
          <p:cNvPr id="6" name="Afbeelding 5" descr="Afbeelding met kleding, overdekt, persoon, meubels&#10;&#10;Door AI gegenereerde inhoud is mogelijk onjuist.">
            <a:extLst>
              <a:ext uri="{FF2B5EF4-FFF2-40B4-BE49-F238E27FC236}">
                <a16:creationId xmlns:a16="http://schemas.microsoft.com/office/drawing/2014/main" id="{496AEBC0-55EB-D7F9-9D6C-A11DAA8AE9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4461" y="2783393"/>
            <a:ext cx="4270549" cy="26690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04608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523D83-E008-E8CB-1BA5-86154517E7C9}"/>
              </a:ext>
            </a:extLst>
          </p:cNvPr>
          <p:cNvSpPr>
            <a:spLocks noGrp="1"/>
          </p:cNvSpPr>
          <p:nvPr>
            <p:ph type="title"/>
          </p:nvPr>
        </p:nvSpPr>
        <p:spPr/>
        <p:txBody>
          <a:bodyPr/>
          <a:lstStyle/>
          <a:p>
            <a:r>
              <a:rPr lang="nl-NL">
                <a:solidFill>
                  <a:srgbClr val="04516D"/>
                </a:solidFill>
              </a:rPr>
              <a:t>WERELDKAART</a:t>
            </a:r>
            <a:endParaRPr lang="nl-NL"/>
          </a:p>
        </p:txBody>
      </p:sp>
      <p:pic>
        <p:nvPicPr>
          <p:cNvPr id="1026" name="Picture 2">
            <a:extLst>
              <a:ext uri="{FF2B5EF4-FFF2-40B4-BE49-F238E27FC236}">
                <a16:creationId xmlns:a16="http://schemas.microsoft.com/office/drawing/2014/main" id="{9945BB00-8C37-E821-AC8F-3A4B556B0B5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868" b="2709"/>
          <a:stretch/>
        </p:blipFill>
        <p:spPr bwMode="auto">
          <a:xfrm>
            <a:off x="1413873" y="1155559"/>
            <a:ext cx="6316253" cy="4330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795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solidFill>
                  <a:srgbClr val="04516D"/>
                </a:solidFill>
              </a:rPr>
              <a:t>THUISTALEN INSPIRATIE</a:t>
            </a:r>
            <a:endParaRPr lang="nl-NL">
              <a:solidFill>
                <a:schemeClr val="accent6"/>
              </a:solidFill>
            </a:endParaRPr>
          </a:p>
        </p:txBody>
      </p:sp>
      <p:sp>
        <p:nvSpPr>
          <p:cNvPr id="5" name="Tijdelijke aanduiding voor inhoud 4">
            <a:extLst>
              <a:ext uri="{FF2B5EF4-FFF2-40B4-BE49-F238E27FC236}">
                <a16:creationId xmlns:a16="http://schemas.microsoft.com/office/drawing/2014/main" id="{D90C2F94-F8CE-BB22-A75F-1F4E25E0102B}"/>
              </a:ext>
            </a:extLst>
          </p:cNvPr>
          <p:cNvSpPr>
            <a:spLocks noGrp="1"/>
          </p:cNvSpPr>
          <p:nvPr>
            <p:ph idx="1"/>
          </p:nvPr>
        </p:nvSpPr>
        <p:spPr>
          <a:xfrm>
            <a:off x="822959" y="1085415"/>
            <a:ext cx="4154565" cy="2491798"/>
          </a:xfrm>
        </p:spPr>
        <p:txBody>
          <a:bodyPr>
            <a:normAutofit fontScale="92500" lnSpcReduction="20000"/>
          </a:bodyPr>
          <a:lstStyle/>
          <a:p>
            <a:pPr marL="0" indent="0">
              <a:buNone/>
            </a:pPr>
            <a:r>
              <a:rPr lang="nl-NL" b="0">
                <a:solidFill>
                  <a:srgbClr val="002060"/>
                </a:solidFill>
              </a:rPr>
              <a:t>Maak andere talen zichtbaar. Ideeën:</a:t>
            </a:r>
          </a:p>
          <a:p>
            <a:pPr marL="285750" indent="-285750">
              <a:lnSpc>
                <a:spcPct val="120000"/>
              </a:lnSpc>
              <a:buFont typeface="Arial" panose="020B0604020202020204" pitchFamily="34" charset="0"/>
              <a:buChar char="•"/>
            </a:pPr>
            <a:r>
              <a:rPr lang="nl-NL" b="0">
                <a:solidFill>
                  <a:srgbClr val="002060"/>
                </a:solidFill>
              </a:rPr>
              <a:t>‘week van de thuistalen’</a:t>
            </a:r>
          </a:p>
          <a:p>
            <a:pPr marL="285750" indent="-285750">
              <a:lnSpc>
                <a:spcPct val="120000"/>
              </a:lnSpc>
              <a:buFont typeface="Arial" panose="020B0604020202020204" pitchFamily="34" charset="0"/>
              <a:buChar char="•"/>
            </a:pPr>
            <a:r>
              <a:rPr lang="nl-NL" b="0">
                <a:solidFill>
                  <a:srgbClr val="002060"/>
                </a:solidFill>
              </a:rPr>
              <a:t>tentoonstelling organiseren</a:t>
            </a:r>
          </a:p>
          <a:p>
            <a:pPr marL="285750" indent="-285750">
              <a:lnSpc>
                <a:spcPct val="120000"/>
              </a:lnSpc>
              <a:buFont typeface="Arial" panose="020B0604020202020204" pitchFamily="34" charset="0"/>
              <a:buChar char="•"/>
            </a:pPr>
            <a:r>
              <a:rPr lang="nl-NL" b="0">
                <a:solidFill>
                  <a:srgbClr val="002060"/>
                </a:solidFill>
              </a:rPr>
              <a:t>‘thuistaalmaatje’ in de klas</a:t>
            </a:r>
          </a:p>
          <a:p>
            <a:pPr marL="285750" indent="-285750">
              <a:lnSpc>
                <a:spcPct val="120000"/>
              </a:lnSpc>
              <a:buFont typeface="Arial" panose="020B0604020202020204" pitchFamily="34" charset="0"/>
              <a:buChar char="•"/>
            </a:pPr>
            <a:r>
              <a:rPr lang="nl-NL" b="0">
                <a:solidFill>
                  <a:srgbClr val="002060"/>
                </a:solidFill>
                <a:effectLst/>
              </a:rPr>
              <a:t>elkaar ’s ochtends begroeten in verschillende talen</a:t>
            </a:r>
          </a:p>
          <a:p>
            <a:pPr marL="285750" indent="-285750">
              <a:lnSpc>
                <a:spcPct val="120000"/>
              </a:lnSpc>
              <a:buFont typeface="Arial" panose="020B0604020202020204" pitchFamily="34" charset="0"/>
              <a:buChar char="•"/>
            </a:pPr>
            <a:r>
              <a:rPr lang="nl-NL" b="0">
                <a:solidFill>
                  <a:srgbClr val="002060"/>
                </a:solidFill>
                <a:effectLst/>
              </a:rPr>
              <a:t>‘Taal van de week’: iedereen leert die week iets nieuws in die nieuwe taal</a:t>
            </a:r>
          </a:p>
          <a:p>
            <a:pPr marL="285750" indent="-285750">
              <a:buFont typeface="Arial" panose="020B0604020202020204" pitchFamily="34" charset="0"/>
              <a:buChar char="•"/>
            </a:pPr>
            <a:endParaRPr lang="nl-NL" sz="1200" b="0">
              <a:solidFill>
                <a:srgbClr val="002060"/>
              </a:solidFill>
              <a:latin typeface="Verdana" panose="020B0604030504040204" pitchFamily="34" charset="0"/>
              <a:ea typeface="Verdana" panose="020B0604030504040204" pitchFamily="34" charset="0"/>
            </a:endParaRPr>
          </a:p>
        </p:txBody>
      </p:sp>
      <p:pic>
        <p:nvPicPr>
          <p:cNvPr id="4" name="Afbeelding 3">
            <a:extLst>
              <a:ext uri="{FF2B5EF4-FFF2-40B4-BE49-F238E27FC236}">
                <a16:creationId xmlns:a16="http://schemas.microsoft.com/office/drawing/2014/main" id="{B2937AAF-C7C7-105F-CFAF-7091B733B212}"/>
              </a:ext>
            </a:extLst>
          </p:cNvPr>
          <p:cNvPicPr>
            <a:picLocks noChangeAspect="1"/>
          </p:cNvPicPr>
          <p:nvPr/>
        </p:nvPicPr>
        <p:blipFill>
          <a:blip r:embed="rId2"/>
          <a:stretch>
            <a:fillRect/>
          </a:stretch>
        </p:blipFill>
        <p:spPr>
          <a:xfrm>
            <a:off x="5459222" y="612949"/>
            <a:ext cx="3434492" cy="2564718"/>
          </a:xfrm>
          <a:prstGeom prst="rect">
            <a:avLst/>
          </a:prstGeom>
        </p:spPr>
      </p:pic>
      <p:pic>
        <p:nvPicPr>
          <p:cNvPr id="8" name="Afbeelding 7">
            <a:extLst>
              <a:ext uri="{FF2B5EF4-FFF2-40B4-BE49-F238E27FC236}">
                <a16:creationId xmlns:a16="http://schemas.microsoft.com/office/drawing/2014/main" id="{D3938E6D-2D40-869D-7D8A-4DD7B4D9FD32}"/>
              </a:ext>
            </a:extLst>
          </p:cNvPr>
          <p:cNvPicPr>
            <a:picLocks noChangeAspect="1"/>
          </p:cNvPicPr>
          <p:nvPr/>
        </p:nvPicPr>
        <p:blipFill rotWithShape="1">
          <a:blip r:embed="rId3"/>
          <a:srcRect r="1155"/>
          <a:stretch/>
        </p:blipFill>
        <p:spPr>
          <a:xfrm>
            <a:off x="644383" y="3667498"/>
            <a:ext cx="3760470" cy="2824742"/>
          </a:xfrm>
          <a:prstGeom prst="rect">
            <a:avLst/>
          </a:prstGeom>
        </p:spPr>
      </p:pic>
      <p:pic>
        <p:nvPicPr>
          <p:cNvPr id="10" name="Afbeelding 9">
            <a:extLst>
              <a:ext uri="{FF2B5EF4-FFF2-40B4-BE49-F238E27FC236}">
                <a16:creationId xmlns:a16="http://schemas.microsoft.com/office/drawing/2014/main" id="{052DC93D-8B31-48FB-C86A-E1BAA2C934B6}"/>
              </a:ext>
            </a:extLst>
          </p:cNvPr>
          <p:cNvPicPr>
            <a:picLocks noChangeAspect="1"/>
          </p:cNvPicPr>
          <p:nvPr/>
        </p:nvPicPr>
        <p:blipFill>
          <a:blip r:embed="rId4"/>
          <a:stretch>
            <a:fillRect/>
          </a:stretch>
        </p:blipFill>
        <p:spPr>
          <a:xfrm>
            <a:off x="4739148" y="3415661"/>
            <a:ext cx="4154566" cy="3187994"/>
          </a:xfrm>
          <a:prstGeom prst="rect">
            <a:avLst/>
          </a:prstGeom>
        </p:spPr>
      </p:pic>
    </p:spTree>
    <p:extLst>
      <p:ext uri="{BB962C8B-B14F-4D97-AF65-F5344CB8AC3E}">
        <p14:creationId xmlns:p14="http://schemas.microsoft.com/office/powerpoint/2010/main" val="13969024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A3BD01D-8435-9AAF-31D8-3F6051E75937}"/>
              </a:ext>
            </a:extLst>
          </p:cNvPr>
          <p:cNvPicPr>
            <a:picLocks noChangeAspect="1"/>
          </p:cNvPicPr>
          <p:nvPr/>
        </p:nvPicPr>
        <p:blipFill>
          <a:blip r:embed="rId2"/>
          <a:stretch>
            <a:fillRect/>
          </a:stretch>
        </p:blipFill>
        <p:spPr>
          <a:xfrm rot="5400000">
            <a:off x="689641" y="1702477"/>
            <a:ext cx="3583243" cy="4505191"/>
          </a:xfrm>
          <a:prstGeom prst="rect">
            <a:avLst/>
          </a:prstGeom>
        </p:spPr>
      </p:pic>
      <p:pic>
        <p:nvPicPr>
          <p:cNvPr id="6" name="Afbeelding 5">
            <a:extLst>
              <a:ext uri="{FF2B5EF4-FFF2-40B4-BE49-F238E27FC236}">
                <a16:creationId xmlns:a16="http://schemas.microsoft.com/office/drawing/2014/main" id="{4966E141-D581-19B9-2429-8D501C9C8C65}"/>
              </a:ext>
            </a:extLst>
          </p:cNvPr>
          <p:cNvPicPr>
            <a:picLocks noChangeAspect="1"/>
          </p:cNvPicPr>
          <p:nvPr/>
        </p:nvPicPr>
        <p:blipFill>
          <a:blip r:embed="rId3"/>
          <a:stretch>
            <a:fillRect/>
          </a:stretch>
        </p:blipFill>
        <p:spPr>
          <a:xfrm>
            <a:off x="4733858" y="1610001"/>
            <a:ext cx="4181475" cy="3486150"/>
          </a:xfrm>
          <a:prstGeom prst="rect">
            <a:avLst/>
          </a:prstGeom>
        </p:spPr>
      </p:pic>
      <p:sp>
        <p:nvSpPr>
          <p:cNvPr id="5" name="Titel 1">
            <a:extLst>
              <a:ext uri="{FF2B5EF4-FFF2-40B4-BE49-F238E27FC236}">
                <a16:creationId xmlns:a16="http://schemas.microsoft.com/office/drawing/2014/main" id="{062EA3A3-A953-5387-5461-DB6DF2D1612A}"/>
              </a:ext>
            </a:extLst>
          </p:cNvPr>
          <p:cNvSpPr>
            <a:spLocks noGrp="1"/>
          </p:cNvSpPr>
          <p:nvPr>
            <p:ph type="title"/>
          </p:nvPr>
        </p:nvSpPr>
        <p:spPr>
          <a:xfrm>
            <a:off x="822960" y="365760"/>
            <a:ext cx="7520940" cy="548640"/>
          </a:xfrm>
        </p:spPr>
        <p:txBody>
          <a:bodyPr/>
          <a:lstStyle/>
          <a:p>
            <a:r>
              <a:rPr lang="nl-NL">
                <a:solidFill>
                  <a:srgbClr val="04516D"/>
                </a:solidFill>
              </a:rPr>
              <a:t>THUISTALEN INSPIRATIE</a:t>
            </a:r>
            <a:endParaRPr lang="nl-NL">
              <a:solidFill>
                <a:schemeClr val="accent6"/>
              </a:solidFill>
            </a:endParaRPr>
          </a:p>
        </p:txBody>
      </p:sp>
    </p:spTree>
    <p:extLst>
      <p:ext uri="{BB962C8B-B14F-4D97-AF65-F5344CB8AC3E}">
        <p14:creationId xmlns:p14="http://schemas.microsoft.com/office/powerpoint/2010/main" val="2474331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solidFill>
                  <a:srgbClr val="04516D"/>
                </a:solidFill>
              </a:rPr>
              <a:t>THUISTALEN INSPIRATIE</a:t>
            </a:r>
            <a:endParaRPr lang="nl-NL">
              <a:solidFill>
                <a:schemeClr val="accent6"/>
              </a:solidFill>
            </a:endParaRPr>
          </a:p>
        </p:txBody>
      </p:sp>
      <p:sp>
        <p:nvSpPr>
          <p:cNvPr id="5" name="Tijdelijke aanduiding voor inhoud 4">
            <a:extLst>
              <a:ext uri="{FF2B5EF4-FFF2-40B4-BE49-F238E27FC236}">
                <a16:creationId xmlns:a16="http://schemas.microsoft.com/office/drawing/2014/main" id="{D90C2F94-F8CE-BB22-A75F-1F4E25E0102B}"/>
              </a:ext>
            </a:extLst>
          </p:cNvPr>
          <p:cNvSpPr>
            <a:spLocks noGrp="1"/>
          </p:cNvSpPr>
          <p:nvPr>
            <p:ph idx="1"/>
          </p:nvPr>
        </p:nvSpPr>
        <p:spPr>
          <a:xfrm>
            <a:off x="822960" y="1124744"/>
            <a:ext cx="4973176" cy="3744416"/>
          </a:xfrm>
        </p:spPr>
        <p:txBody>
          <a:bodyPr>
            <a:normAutofit/>
          </a:bodyPr>
          <a:lstStyle/>
          <a:p>
            <a:pPr marL="0" indent="0">
              <a:buNone/>
            </a:pPr>
            <a:r>
              <a:rPr lang="nl-NL" b="0">
                <a:solidFill>
                  <a:srgbClr val="002060"/>
                </a:solidFill>
              </a:rPr>
              <a:t>Inclusieve huishoek:</a:t>
            </a:r>
          </a:p>
        </p:txBody>
      </p:sp>
      <p:pic>
        <p:nvPicPr>
          <p:cNvPr id="4" name="Afbeelding 3" descr="Afbeelding met vaas, bloem, overdekt, buitenshuis&#10;&#10;Automatisch gegenereerde beschrijving">
            <a:extLst>
              <a:ext uri="{FF2B5EF4-FFF2-40B4-BE49-F238E27FC236}">
                <a16:creationId xmlns:a16="http://schemas.microsoft.com/office/drawing/2014/main" id="{37CA9FFE-45FA-0D64-07F8-9A7CFC5B2A0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23216" y="1985230"/>
            <a:ext cx="2725006" cy="3176706"/>
          </a:xfrm>
          <a:prstGeom prst="rect">
            <a:avLst/>
          </a:prstGeom>
        </p:spPr>
      </p:pic>
      <p:pic>
        <p:nvPicPr>
          <p:cNvPr id="8" name="Afbeelding 7">
            <a:extLst>
              <a:ext uri="{FF2B5EF4-FFF2-40B4-BE49-F238E27FC236}">
                <a16:creationId xmlns:a16="http://schemas.microsoft.com/office/drawing/2014/main" id="{E4890284-A9EF-90FE-54C6-44DDE6199FA0}"/>
              </a:ext>
            </a:extLst>
          </p:cNvPr>
          <p:cNvPicPr>
            <a:picLocks noChangeAspect="1"/>
          </p:cNvPicPr>
          <p:nvPr/>
        </p:nvPicPr>
        <p:blipFill>
          <a:blip r:embed="rId3"/>
          <a:stretch>
            <a:fillRect/>
          </a:stretch>
        </p:blipFill>
        <p:spPr>
          <a:xfrm>
            <a:off x="6061920" y="3352585"/>
            <a:ext cx="2777433" cy="3233430"/>
          </a:xfrm>
          <a:prstGeom prst="rect">
            <a:avLst/>
          </a:prstGeom>
        </p:spPr>
      </p:pic>
      <p:pic>
        <p:nvPicPr>
          <p:cNvPr id="1029" name="F179CFB1-7B85-48D2-A26D-1E06F99CC6E3" descr="IMG_4193.JPG">
            <a:extLst>
              <a:ext uri="{FF2B5EF4-FFF2-40B4-BE49-F238E27FC236}">
                <a16:creationId xmlns:a16="http://schemas.microsoft.com/office/drawing/2014/main" id="{0851250B-B0B5-46E0-9C14-0DE57A90117A}"/>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061920" y="1159800"/>
            <a:ext cx="2777433" cy="2083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687367E6-AE83-4BF6-8C56-D45E60CBBB1B" descr="IMG_4194.JPG">
            <a:extLst>
              <a:ext uri="{FF2B5EF4-FFF2-40B4-BE49-F238E27FC236}">
                <a16:creationId xmlns:a16="http://schemas.microsoft.com/office/drawing/2014/main" id="{D5BB665E-420C-2364-E2A4-3951583535F9}"/>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142058" y="1579448"/>
            <a:ext cx="2816194" cy="5006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93743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solidFill>
                  <a:srgbClr val="04516D"/>
                </a:solidFill>
              </a:rPr>
              <a:t>THUISTALEN INSPIRATIE</a:t>
            </a:r>
            <a:endParaRPr lang="nl-NL">
              <a:solidFill>
                <a:schemeClr val="accent6"/>
              </a:solidFill>
            </a:endParaRPr>
          </a:p>
        </p:txBody>
      </p:sp>
      <p:sp>
        <p:nvSpPr>
          <p:cNvPr id="5" name="Tijdelijke aanduiding voor inhoud 4">
            <a:extLst>
              <a:ext uri="{FF2B5EF4-FFF2-40B4-BE49-F238E27FC236}">
                <a16:creationId xmlns:a16="http://schemas.microsoft.com/office/drawing/2014/main" id="{D90C2F94-F8CE-BB22-A75F-1F4E25E0102B}"/>
              </a:ext>
            </a:extLst>
          </p:cNvPr>
          <p:cNvSpPr>
            <a:spLocks noGrp="1"/>
          </p:cNvSpPr>
          <p:nvPr>
            <p:ph idx="1"/>
          </p:nvPr>
        </p:nvSpPr>
        <p:spPr>
          <a:xfrm>
            <a:off x="822960" y="1124744"/>
            <a:ext cx="4973176" cy="3744416"/>
          </a:xfrm>
        </p:spPr>
        <p:txBody>
          <a:bodyPr>
            <a:normAutofit/>
          </a:bodyPr>
          <a:lstStyle/>
          <a:p>
            <a:pPr marL="0" indent="0">
              <a:buNone/>
            </a:pPr>
            <a:r>
              <a:rPr lang="nl-NL" b="0" dirty="0">
                <a:solidFill>
                  <a:srgbClr val="002060"/>
                </a:solidFill>
              </a:rPr>
              <a:t>Meertalige prentenboeken:</a:t>
            </a:r>
          </a:p>
        </p:txBody>
      </p:sp>
      <p:pic>
        <p:nvPicPr>
          <p:cNvPr id="1026" name="Picture 2" descr="Meertalige prentenboeken en voorleesfilmpjes stimuleren voorleesplezier in  gezinnen">
            <a:extLst>
              <a:ext uri="{FF2B5EF4-FFF2-40B4-BE49-F238E27FC236}">
                <a16:creationId xmlns:a16="http://schemas.microsoft.com/office/drawing/2014/main" id="{A70D319D-BDAF-634E-0091-E47672225A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146" y="1641099"/>
            <a:ext cx="5535338" cy="27244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oe mee en win een meertalig interactief prentenboek voor jouw bibliotheek  - Bibliotheekblad">
            <a:extLst>
              <a:ext uri="{FF2B5EF4-FFF2-40B4-BE49-F238E27FC236}">
                <a16:creationId xmlns:a16="http://schemas.microsoft.com/office/drawing/2014/main" id="{EFB2F5D1-0852-E8E4-30A7-02764C3FC10C}"/>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713266" y="3641536"/>
            <a:ext cx="2875935" cy="2875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6355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72CF1-D533-6C43-2619-B55CC678F7C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661D4E1-BB5C-B2B4-5C7C-31A468A04A42}"/>
              </a:ext>
            </a:extLst>
          </p:cNvPr>
          <p:cNvSpPr>
            <a:spLocks noGrp="1"/>
          </p:cNvSpPr>
          <p:nvPr>
            <p:ph type="title"/>
          </p:nvPr>
        </p:nvSpPr>
        <p:spPr>
          <a:xfrm>
            <a:off x="107504" y="2060848"/>
            <a:ext cx="8928992" cy="548640"/>
          </a:xfrm>
        </p:spPr>
        <p:txBody>
          <a:bodyPr/>
          <a:lstStyle/>
          <a:p>
            <a:pPr algn="ctr"/>
            <a:r>
              <a:rPr lang="nl-NL" sz="3600" b="1" dirty="0">
                <a:solidFill>
                  <a:schemeClr val="accent2"/>
                </a:solidFill>
              </a:rPr>
              <a:t>samenwerken </a:t>
            </a:r>
            <a:br>
              <a:rPr lang="nl-NL" sz="3600" b="1" dirty="0">
                <a:solidFill>
                  <a:schemeClr val="accent2"/>
                </a:solidFill>
              </a:rPr>
            </a:br>
            <a:r>
              <a:rPr lang="nl-NL" sz="3600" b="1" dirty="0">
                <a:solidFill>
                  <a:srgbClr val="00B0F0"/>
                </a:solidFill>
              </a:rPr>
              <a:t>met</a:t>
            </a:r>
            <a:r>
              <a:rPr lang="nl-NL" sz="3600" b="1" dirty="0">
                <a:solidFill>
                  <a:schemeClr val="accent2"/>
                </a:solidFill>
              </a:rPr>
              <a:t> </a:t>
            </a:r>
            <a:r>
              <a:rPr lang="nl-NL" sz="3600" dirty="0">
                <a:solidFill>
                  <a:schemeClr val="accent6">
                    <a:lumMod val="50000"/>
                  </a:schemeClr>
                </a:solidFill>
              </a:rPr>
              <a:t>ouders</a:t>
            </a:r>
            <a:endParaRPr lang="nl-NL" b="1" dirty="0">
              <a:solidFill>
                <a:schemeClr val="accent6">
                  <a:lumMod val="50000"/>
                </a:schemeClr>
              </a:solidFill>
            </a:endParaRPr>
          </a:p>
        </p:txBody>
      </p:sp>
    </p:spTree>
    <p:extLst>
      <p:ext uri="{BB962C8B-B14F-4D97-AF65-F5344CB8AC3E}">
        <p14:creationId xmlns:p14="http://schemas.microsoft.com/office/powerpoint/2010/main" val="7420295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B5623-AFE0-573A-8C10-CD60AD839F9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D206F27-3281-2824-864D-156795840D29}"/>
              </a:ext>
            </a:extLst>
          </p:cNvPr>
          <p:cNvSpPr>
            <a:spLocks noGrp="1"/>
          </p:cNvSpPr>
          <p:nvPr>
            <p:ph type="title"/>
          </p:nvPr>
        </p:nvSpPr>
        <p:spPr/>
        <p:txBody>
          <a:bodyPr/>
          <a:lstStyle/>
          <a:p>
            <a:r>
              <a:rPr lang="nl-NL">
                <a:solidFill>
                  <a:srgbClr val="04516D"/>
                </a:solidFill>
              </a:rPr>
              <a:t>Samenwerken met ouders</a:t>
            </a:r>
            <a:endParaRPr lang="nl-NL">
              <a:solidFill>
                <a:schemeClr val="accent6"/>
              </a:solidFill>
            </a:endParaRPr>
          </a:p>
        </p:txBody>
      </p:sp>
      <p:sp>
        <p:nvSpPr>
          <p:cNvPr id="6" name="Tijdelijke aanduiding voor inhoud 2">
            <a:extLst>
              <a:ext uri="{FF2B5EF4-FFF2-40B4-BE49-F238E27FC236}">
                <a16:creationId xmlns:a16="http://schemas.microsoft.com/office/drawing/2014/main" id="{8A9F2A3F-C74D-6056-7EC6-5621E10E3961}"/>
              </a:ext>
            </a:extLst>
          </p:cNvPr>
          <p:cNvSpPr txBox="1">
            <a:spLocks/>
          </p:cNvSpPr>
          <p:nvPr/>
        </p:nvSpPr>
        <p:spPr>
          <a:xfrm>
            <a:off x="5694596" y="5956867"/>
            <a:ext cx="3449404" cy="333275"/>
          </a:xfrm>
          <a:prstGeom prst="rect">
            <a:avLst/>
          </a:prstGeom>
        </p:spPr>
        <p:txBody>
          <a:bodyPr vert="horz" lIns="91440" tIns="45720" rIns="91440" bIns="45720" rtlCol="0" anchor="t">
            <a:noAutofit/>
          </a:bodyPr>
          <a:lstStyle>
            <a:defPPr>
              <a:defRPr lang="en-US"/>
            </a:defPPr>
            <a:lvl1pPr marL="457200" indent="-457200" algn="l" defTabSz="1828800" rtl="0" eaLnBrk="1" latinLnBrk="0" hangingPunct="1">
              <a:lnSpc>
                <a:spcPct val="90000"/>
              </a:lnSpc>
              <a:spcBef>
                <a:spcPts val="2000"/>
              </a:spcBef>
              <a:buFont typeface="Arial" panose="020B0604020202020204" pitchFamily="34" charset="0"/>
              <a:buChar char="•"/>
              <a:defRPr sz="5600" b="0" i="0" kern="1200">
                <a:solidFill>
                  <a:schemeClr val="tx1"/>
                </a:solidFill>
                <a:latin typeface="Roboto" panose="02000000000000000000" pitchFamily="2" charset="0"/>
                <a:ea typeface="Roboto" panose="02000000000000000000" pitchFamily="2" charset="0"/>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b="0" i="0" kern="1200">
                <a:solidFill>
                  <a:schemeClr val="tx1"/>
                </a:solidFill>
                <a:latin typeface="Roboto" panose="02000000000000000000" pitchFamily="2" charset="0"/>
                <a:ea typeface="Roboto" panose="02000000000000000000" pitchFamily="2" charset="0"/>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b="0" i="0" kern="1200">
                <a:solidFill>
                  <a:schemeClr val="tx1"/>
                </a:solidFill>
                <a:latin typeface="Roboto" panose="02000000000000000000" pitchFamily="2" charset="0"/>
                <a:ea typeface="Roboto" panose="02000000000000000000" pitchFamily="2" charset="0"/>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tx1"/>
                </a:solidFill>
                <a:latin typeface="Roboto" panose="02000000000000000000" pitchFamily="2" charset="0"/>
                <a:ea typeface="Roboto" panose="02000000000000000000" pitchFamily="2" charset="0"/>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tx1"/>
                </a:solidFill>
                <a:latin typeface="Roboto" panose="02000000000000000000" pitchFamily="2" charset="0"/>
                <a:ea typeface="Roboto" panose="02000000000000000000" pitchFamily="2" charset="0"/>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nl-NL" sz="1200" i="1" dirty="0">
                <a:latin typeface="Verdana" panose="020B0604030504040204" pitchFamily="34" charset="0"/>
                <a:ea typeface="Verdana" panose="020B0604030504040204" pitchFamily="34" charset="0"/>
                <a:cs typeface="Roboto"/>
              </a:rPr>
              <a:t>Uit: "Magazine Beter Thuis in Taal" 2024</a:t>
            </a:r>
            <a:endParaRPr lang="en-US" sz="1200" i="1" u="sng" dirty="0">
              <a:latin typeface="Verdana" panose="020B0604030504040204" pitchFamily="34" charset="0"/>
              <a:ea typeface="Verdana" panose="020B0604030504040204" pitchFamily="34" charset="0"/>
              <a:cs typeface="Roboto"/>
            </a:endParaRPr>
          </a:p>
        </p:txBody>
      </p:sp>
      <p:pic>
        <p:nvPicPr>
          <p:cNvPr id="4" name="Afbeelding 3">
            <a:extLst>
              <a:ext uri="{FF2B5EF4-FFF2-40B4-BE49-F238E27FC236}">
                <a16:creationId xmlns:a16="http://schemas.microsoft.com/office/drawing/2014/main" id="{8AE69F28-F121-ADD6-BB39-AAFD34C7DCC0}"/>
              </a:ext>
            </a:extLst>
          </p:cNvPr>
          <p:cNvPicPr>
            <a:picLocks noChangeAspect="1"/>
          </p:cNvPicPr>
          <p:nvPr/>
        </p:nvPicPr>
        <p:blipFill>
          <a:blip r:embed="rId2"/>
          <a:srcRect b="2099"/>
          <a:stretch/>
        </p:blipFill>
        <p:spPr>
          <a:xfrm>
            <a:off x="2178992" y="2272741"/>
            <a:ext cx="6935242" cy="3665833"/>
          </a:xfrm>
          <a:prstGeom prst="rect">
            <a:avLst/>
          </a:prstGeom>
        </p:spPr>
      </p:pic>
      <p:sp>
        <p:nvSpPr>
          <p:cNvPr id="5" name="Tijdelijke aanduiding voor inhoud 4">
            <a:extLst>
              <a:ext uri="{FF2B5EF4-FFF2-40B4-BE49-F238E27FC236}">
                <a16:creationId xmlns:a16="http://schemas.microsoft.com/office/drawing/2014/main" id="{1B8B76A1-9890-A744-AF7F-D7202A318A79}"/>
              </a:ext>
            </a:extLst>
          </p:cNvPr>
          <p:cNvSpPr>
            <a:spLocks noGrp="1"/>
          </p:cNvSpPr>
          <p:nvPr>
            <p:ph idx="1"/>
          </p:nvPr>
        </p:nvSpPr>
        <p:spPr>
          <a:xfrm>
            <a:off x="822959" y="1124744"/>
            <a:ext cx="7667897" cy="3744416"/>
          </a:xfrm>
        </p:spPr>
        <p:txBody>
          <a:bodyPr>
            <a:normAutofit/>
          </a:bodyPr>
          <a:lstStyle/>
          <a:p>
            <a:pPr marL="285750" indent="-285750">
              <a:buFont typeface="Arial" panose="020B0604020202020204" pitchFamily="34" charset="0"/>
              <a:buChar char="•"/>
            </a:pPr>
            <a:r>
              <a:rPr lang="nl-NL" sz="1400" b="0" dirty="0">
                <a:solidFill>
                  <a:srgbClr val="002060"/>
                </a:solidFill>
              </a:rPr>
              <a:t>Laat ouders met hun kind de taal spreken die ze het beste beheersen: </a:t>
            </a:r>
          </a:p>
          <a:p>
            <a:pPr marL="0" indent="0"/>
            <a:r>
              <a:rPr lang="nl-NL" sz="1400" b="0" i="1" dirty="0">
                <a:solidFill>
                  <a:srgbClr val="002060"/>
                </a:solidFill>
                <a:effectLst/>
                <a:cs typeface="Times New Roman" panose="02020603050405020304" pitchFamily="18" charset="0"/>
              </a:rPr>
              <a:t>	Een goede ontwikkeling van de thuistaal van het kind, helpt </a:t>
            </a:r>
          </a:p>
          <a:p>
            <a:pPr marL="0" indent="0"/>
            <a:r>
              <a:rPr lang="nl-NL" sz="1400" b="0" i="1" dirty="0">
                <a:solidFill>
                  <a:srgbClr val="002060"/>
                </a:solidFill>
                <a:cs typeface="Times New Roman" panose="02020603050405020304" pitchFamily="18" charset="0"/>
              </a:rPr>
              <a:t>	</a:t>
            </a:r>
            <a:r>
              <a:rPr lang="nl-NL" sz="1400" b="0" i="1" dirty="0">
                <a:solidFill>
                  <a:srgbClr val="002060"/>
                </a:solidFill>
                <a:effectLst/>
                <a:cs typeface="Times New Roman" panose="02020603050405020304" pitchFamily="18" charset="0"/>
              </a:rPr>
              <a:t>voor een goede ontwikkeling van het Nederlands van het kind.</a:t>
            </a:r>
          </a:p>
          <a:p>
            <a:pPr marL="285750" indent="-285750">
              <a:buFont typeface="Arial" panose="020B0604020202020204" pitchFamily="34" charset="0"/>
              <a:buChar char="•"/>
            </a:pPr>
            <a:r>
              <a:rPr lang="nl-NL" sz="1400" b="0" i="0" u="none" strike="noStrike" dirty="0">
                <a:solidFill>
                  <a:srgbClr val="002060"/>
                </a:solidFill>
                <a:effectLst/>
              </a:rPr>
              <a:t>Opdrachtjes voor thuis, gekoppeld aan het thema</a:t>
            </a:r>
            <a:endParaRPr lang="nl-NL" sz="1400" b="0" i="1" dirty="0">
              <a:solidFill>
                <a:srgbClr val="002060"/>
              </a:solidFill>
            </a:endParaRPr>
          </a:p>
        </p:txBody>
      </p:sp>
    </p:spTree>
    <p:extLst>
      <p:ext uri="{BB962C8B-B14F-4D97-AF65-F5344CB8AC3E}">
        <p14:creationId xmlns:p14="http://schemas.microsoft.com/office/powerpoint/2010/main" val="16521906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0A19A-AFF4-FCE8-5FEC-1D47ABA0696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8D2DCD8-3618-849E-75EA-D18891992765}"/>
              </a:ext>
            </a:extLst>
          </p:cNvPr>
          <p:cNvSpPr>
            <a:spLocks noGrp="1"/>
          </p:cNvSpPr>
          <p:nvPr>
            <p:ph type="title"/>
          </p:nvPr>
        </p:nvSpPr>
        <p:spPr/>
        <p:txBody>
          <a:bodyPr/>
          <a:lstStyle/>
          <a:p>
            <a:r>
              <a:rPr lang="nl-NL" dirty="0">
                <a:solidFill>
                  <a:srgbClr val="04516D"/>
                </a:solidFill>
              </a:rPr>
              <a:t>Bronnen – algemeen nt2</a:t>
            </a:r>
            <a:endParaRPr lang="nl-NL" dirty="0"/>
          </a:p>
        </p:txBody>
      </p:sp>
      <p:sp>
        <p:nvSpPr>
          <p:cNvPr id="3" name="Tijdelijke aanduiding voor inhoud 2">
            <a:extLst>
              <a:ext uri="{FF2B5EF4-FFF2-40B4-BE49-F238E27FC236}">
                <a16:creationId xmlns:a16="http://schemas.microsoft.com/office/drawing/2014/main" id="{2B9F8CF9-DC19-8FD6-93C1-394DE8395E68}"/>
              </a:ext>
            </a:extLst>
          </p:cNvPr>
          <p:cNvSpPr>
            <a:spLocks noGrp="1"/>
          </p:cNvSpPr>
          <p:nvPr>
            <p:ph idx="1"/>
          </p:nvPr>
        </p:nvSpPr>
        <p:spPr>
          <a:xfrm>
            <a:off x="422030" y="993045"/>
            <a:ext cx="8631533" cy="4871909"/>
          </a:xfrm>
        </p:spPr>
        <p:txBody>
          <a:bodyPr>
            <a:normAutofit fontScale="70000" lnSpcReduction="20000"/>
          </a:bodyPr>
          <a:lstStyle/>
          <a:p>
            <a:pPr marL="285750" indent="-285750">
              <a:buFont typeface="Arial" panose="020B0604020202020204" pitchFamily="34" charset="0"/>
              <a:buChar char="•"/>
            </a:pPr>
            <a:r>
              <a:rPr lang="nl-NL" sz="1500" dirty="0">
                <a:solidFill>
                  <a:srgbClr val="002060"/>
                </a:solidFill>
              </a:rPr>
              <a:t>LOWAN ondersteunt onderwijs nieuwkomers: </a:t>
            </a:r>
            <a:r>
              <a:rPr lang="nl-NL" sz="1500" b="0" dirty="0">
                <a:solidFill>
                  <a:srgbClr val="002060"/>
                </a:solidFill>
                <a:hlinkClick r:id="rId2">
                  <a:extLst>
                    <a:ext uri="{A12FA001-AC4F-418D-AE19-62706E023703}">
                      <ahyp:hlinkClr xmlns:ahyp="http://schemas.microsoft.com/office/drawing/2018/hyperlinkcolor" val="tx"/>
                    </a:ext>
                  </a:extLst>
                </a:hlinkClick>
              </a:rPr>
              <a:t>LOWAN</a:t>
            </a:r>
            <a:endParaRPr lang="nl-NL" sz="1500" b="0" dirty="0">
              <a:solidFill>
                <a:srgbClr val="002060"/>
              </a:solidFill>
            </a:endParaRPr>
          </a:p>
          <a:p>
            <a:pPr marL="285750" indent="-285750">
              <a:buFont typeface="Arial" panose="020B0604020202020204" pitchFamily="34" charset="0"/>
              <a:buChar char="•"/>
            </a:pPr>
            <a:r>
              <a:rPr lang="nl-NL" sz="1500" dirty="0">
                <a:solidFill>
                  <a:srgbClr val="002060"/>
                </a:solidFill>
              </a:rPr>
              <a:t>Ontwikkellijnen voor NT2-kleuters: </a:t>
            </a:r>
            <a:r>
              <a:rPr lang="nl-NL" sz="1500" dirty="0">
                <a:solidFill>
                  <a:srgbClr val="002060"/>
                </a:solidFill>
                <a:hlinkClick r:id="rId3">
                  <a:extLst>
                    <a:ext uri="{A12FA001-AC4F-418D-AE19-62706E023703}">
                      <ahyp:hlinkClr xmlns:ahyp="http://schemas.microsoft.com/office/drawing/2018/hyperlinkcolor" val="tx"/>
                    </a:ext>
                  </a:extLst>
                </a:hlinkClick>
              </a:rPr>
              <a:t>Kleuters </a:t>
            </a:r>
            <a:r>
              <a:rPr lang="nl-NL" sz="1500" b="0" dirty="0">
                <a:solidFill>
                  <a:srgbClr val="002060"/>
                </a:solidFill>
                <a:hlinkClick r:id="rId4">
                  <a:extLst>
                    <a:ext uri="{A12FA001-AC4F-418D-AE19-62706E023703}">
                      <ahyp:hlinkClr xmlns:ahyp="http://schemas.microsoft.com/office/drawing/2018/hyperlinkcolor" val="tx"/>
                    </a:ext>
                  </a:extLst>
                </a:hlinkClick>
              </a:rPr>
              <a:t>–</a:t>
            </a:r>
            <a:r>
              <a:rPr lang="nl-NL" sz="1500" b="0" dirty="0">
                <a:solidFill>
                  <a:srgbClr val="002060"/>
                </a:solidFill>
                <a:hlinkClick r:id="rId3">
                  <a:extLst>
                    <a:ext uri="{A12FA001-AC4F-418D-AE19-62706E023703}">
                      <ahyp:hlinkClr xmlns:ahyp="http://schemas.microsoft.com/office/drawing/2018/hyperlinkcolor" val="tx"/>
                    </a:ext>
                  </a:extLst>
                </a:hlinkClick>
              </a:rPr>
              <a:t> LOWAN</a:t>
            </a:r>
            <a:endParaRPr lang="nl-NL" sz="1500" b="0" dirty="0">
              <a:solidFill>
                <a:srgbClr val="002060"/>
              </a:solidFill>
            </a:endParaRPr>
          </a:p>
          <a:p>
            <a:pPr marL="285750" indent="-285750">
              <a:buFont typeface="Arial" panose="020B0604020202020204" pitchFamily="34" charset="0"/>
              <a:buChar char="•"/>
            </a:pPr>
            <a:r>
              <a:rPr lang="nl-NL" sz="1500" dirty="0">
                <a:solidFill>
                  <a:srgbClr val="002060"/>
                </a:solidFill>
              </a:rPr>
              <a:t>Startpakket nieuwkomers in de onderbouw van Taalschool Utrecht: </a:t>
            </a:r>
            <a:r>
              <a:rPr lang="nl-NL" sz="1500" dirty="0">
                <a:solidFill>
                  <a:srgbClr val="002060"/>
                </a:solidFill>
                <a:hlinkClick r:id="rId5">
                  <a:extLst>
                    <a:ext uri="{A12FA001-AC4F-418D-AE19-62706E023703}">
                      <ahyp:hlinkClr xmlns:ahyp="http://schemas.microsoft.com/office/drawing/2018/hyperlinkcolor" val="tx"/>
                    </a:ext>
                  </a:extLst>
                </a:hlinkClick>
              </a:rPr>
              <a:t>​</a:t>
            </a:r>
            <a:r>
              <a:rPr lang="nl-NL" sz="1500" b="0" dirty="0">
                <a:solidFill>
                  <a:srgbClr val="002060"/>
                </a:solidFill>
                <a:hlinkClick r:id="rId5">
                  <a:extLst>
                    <a:ext uri="{A12FA001-AC4F-418D-AE19-62706E023703}">
                      <ahyp:hlinkClr xmlns:ahyp="http://schemas.microsoft.com/office/drawing/2018/hyperlinkcolor" val="tx"/>
                    </a:ext>
                  </a:extLst>
                </a:hlinkClick>
              </a:rPr>
              <a:t>Startpakket voor nieuwkomers in de onderbouw - Taalschool Utrecht</a:t>
            </a:r>
            <a:endParaRPr lang="nl-NL" sz="1500" b="0" dirty="0">
              <a:solidFill>
                <a:srgbClr val="002060"/>
              </a:solidFill>
            </a:endParaRPr>
          </a:p>
          <a:p>
            <a:pPr marL="285750" indent="-285750">
              <a:buFont typeface="Arial" panose="020B0604020202020204" pitchFamily="34" charset="0"/>
              <a:buChar char="•"/>
            </a:pPr>
            <a:r>
              <a:rPr lang="nl-NL" sz="1500" dirty="0">
                <a:solidFill>
                  <a:srgbClr val="002060"/>
                </a:solidFill>
              </a:rPr>
              <a:t>Aandachtspunten bij een intakegesprek met nieuwkomers: </a:t>
            </a:r>
            <a:r>
              <a:rPr lang="nl-NL" sz="1800" b="0" dirty="0">
                <a:solidFill>
                  <a:srgbClr val="002060"/>
                </a:solidFill>
                <a:hlinkClick r:id="rId6">
                  <a:extLst>
                    <a:ext uri="{A12FA001-AC4F-418D-AE19-62706E023703}">
                      <ahyp:hlinkClr xmlns:ahyp="http://schemas.microsoft.com/office/drawing/2018/hyperlinkcolor" val="tx"/>
                    </a:ext>
                  </a:extLst>
                </a:hlinkClick>
              </a:rPr>
              <a:t>Aandachtspunten_bij_een_intakegesprek.pdf</a:t>
            </a:r>
            <a:endParaRPr lang="nl-NL" sz="1500" b="0" dirty="0">
              <a:solidFill>
                <a:srgbClr val="002060"/>
              </a:solidFill>
            </a:endParaRPr>
          </a:p>
          <a:p>
            <a:pPr marL="285750" indent="-285750">
              <a:buFont typeface="Arial" panose="020B0604020202020204" pitchFamily="34" charset="0"/>
              <a:buChar char="•"/>
            </a:pPr>
            <a:r>
              <a:rPr lang="nl-NL" sz="1500" dirty="0">
                <a:solidFill>
                  <a:srgbClr val="002060"/>
                </a:solidFill>
              </a:rPr>
              <a:t>Zien is snappen</a:t>
            </a:r>
            <a:r>
              <a:rPr lang="nl-NL" sz="1500" b="0" dirty="0">
                <a:solidFill>
                  <a:srgbClr val="002060"/>
                </a:solidFill>
              </a:rPr>
              <a:t>, </a:t>
            </a:r>
            <a:r>
              <a:rPr lang="nl-NL" sz="1500" b="0" dirty="0" err="1">
                <a:solidFill>
                  <a:srgbClr val="002060"/>
                </a:solidFill>
              </a:rPr>
              <a:t>Josée</a:t>
            </a:r>
            <a:r>
              <a:rPr lang="nl-NL" sz="1500" b="0" dirty="0">
                <a:solidFill>
                  <a:srgbClr val="002060"/>
                </a:solidFill>
              </a:rPr>
              <a:t> Coenen en Marije H</a:t>
            </a:r>
            <a:r>
              <a:rPr lang="nl-NL" sz="1500" b="0" dirty="0">
                <a:solidFill>
                  <a:srgbClr val="002060"/>
                </a:solidFill>
                <a:hlinkClick r:id="rId7">
                  <a:extLst>
                    <a:ext uri="{A12FA001-AC4F-418D-AE19-62706E023703}">
                      <ahyp:hlinkClr xmlns:ahyp="http://schemas.microsoft.com/office/drawing/2018/hyperlinkcolor" val="tx"/>
                    </a:ext>
                  </a:extLst>
                </a:hlinkClick>
              </a:rPr>
              <a:t>e</a:t>
            </a:r>
            <a:r>
              <a:rPr lang="nl-NL" sz="1500" b="0" dirty="0">
                <a:solidFill>
                  <a:srgbClr val="002060"/>
                </a:solidFill>
              </a:rPr>
              <a:t>ijdenrijk (NT2-didactiek)</a:t>
            </a:r>
          </a:p>
          <a:p>
            <a:pPr marL="285750" indent="-285750">
              <a:buFont typeface="Arial" panose="020B0604020202020204" pitchFamily="34" charset="0"/>
              <a:buChar char="•"/>
            </a:pPr>
            <a:r>
              <a:rPr lang="nl-NL" sz="1500" dirty="0">
                <a:solidFill>
                  <a:srgbClr val="002060"/>
                </a:solidFill>
              </a:rPr>
              <a:t>Mooie video over hoe je aan rijke taal werkt: </a:t>
            </a:r>
            <a:r>
              <a:rPr lang="nl-NL" sz="1500" dirty="0">
                <a:solidFill>
                  <a:srgbClr val="002060"/>
                </a:solidFill>
                <a:hlinkClick r:id="rId8">
                  <a:extLst>
                    <a:ext uri="{A12FA001-AC4F-418D-AE19-62706E023703}">
                      <ahyp:hlinkClr xmlns:ahyp="http://schemas.microsoft.com/office/drawing/2018/hyperlinkcolor" val="tx"/>
                    </a:ext>
                  </a:extLst>
                </a:hlinkClick>
              </a:rPr>
              <a:t>Hoe werk je aan rijke taal in de kleuterklas? – Klasse</a:t>
            </a:r>
            <a:endParaRPr lang="nl-NL" sz="1500" dirty="0">
              <a:solidFill>
                <a:srgbClr val="002060"/>
              </a:solidFill>
            </a:endParaRPr>
          </a:p>
          <a:p>
            <a:pPr marL="285750" indent="-285750">
              <a:buFont typeface="Arial" panose="020B0604020202020204" pitchFamily="34" charset="0"/>
              <a:buChar char="•"/>
            </a:pPr>
            <a:r>
              <a:rPr lang="nl-NL" sz="1500" dirty="0">
                <a:solidFill>
                  <a:srgbClr val="002060"/>
                </a:solidFill>
              </a:rPr>
              <a:t>Boek over creëren leeromgeving voor bevordering taalontwikkeling: </a:t>
            </a:r>
            <a:r>
              <a:rPr lang="nl-NL" sz="1500" dirty="0">
                <a:solidFill>
                  <a:srgbClr val="002060"/>
                </a:solidFill>
                <a:hlinkClick r:id="rId9">
                  <a:extLst>
                    <a:ext uri="{A12FA001-AC4F-418D-AE19-62706E023703}">
                      <ahyp:hlinkClr xmlns:ahyp="http://schemas.microsoft.com/office/drawing/2018/hyperlinkcolor" val="tx"/>
                    </a:ext>
                  </a:extLst>
                </a:hlinkClick>
              </a:rPr>
              <a:t>Sterker in taal door spel - Uitgeverij Pica</a:t>
            </a:r>
            <a:endParaRPr lang="nl-NL" sz="1500" dirty="0">
              <a:solidFill>
                <a:srgbClr val="002060"/>
              </a:solidFill>
            </a:endParaRPr>
          </a:p>
          <a:p>
            <a:pPr marL="285750" indent="-285750">
              <a:buFont typeface="Arial" panose="020B0604020202020204" pitchFamily="34" charset="0"/>
              <a:buChar char="•"/>
            </a:pPr>
            <a:r>
              <a:rPr lang="nl-NL" sz="1500" dirty="0">
                <a:solidFill>
                  <a:srgbClr val="002060"/>
                </a:solidFill>
              </a:rPr>
              <a:t>Tips voor een uitgebreide intake: </a:t>
            </a:r>
            <a:r>
              <a:rPr lang="nl-NL" sz="1500" dirty="0">
                <a:solidFill>
                  <a:srgbClr val="002060"/>
                </a:solidFill>
                <a:hlinkClick r:id="rId6">
                  <a:extLst>
                    <a:ext uri="{A12FA001-AC4F-418D-AE19-62706E023703}">
                      <ahyp:hlinkClr xmlns:ahyp="http://schemas.microsoft.com/office/drawing/2018/hyperlinkcolor" val="tx"/>
                    </a:ext>
                  </a:extLst>
                </a:hlinkClick>
              </a:rPr>
              <a:t>Aandachtspunten_bij_een_intakegesprek.pdf</a:t>
            </a:r>
            <a:endParaRPr lang="nl-NL" sz="1500" b="0" dirty="0">
              <a:solidFill>
                <a:srgbClr val="002060"/>
              </a:solidFill>
            </a:endParaRPr>
          </a:p>
          <a:p>
            <a:pPr marL="285750" indent="-285750">
              <a:buFont typeface="Arial" panose="020B0604020202020204" pitchFamily="34" charset="0"/>
              <a:buChar char="•"/>
            </a:pPr>
            <a:r>
              <a:rPr lang="nl-NL" sz="1500" dirty="0">
                <a:solidFill>
                  <a:srgbClr val="002060"/>
                </a:solidFill>
              </a:rPr>
              <a:t>Veel </a:t>
            </a:r>
            <a:r>
              <a:rPr lang="nl-NL" sz="1500" dirty="0" err="1">
                <a:solidFill>
                  <a:srgbClr val="002060"/>
                </a:solidFill>
              </a:rPr>
              <a:t>basispicto’s</a:t>
            </a:r>
            <a:r>
              <a:rPr lang="nl-NL" sz="1500" dirty="0">
                <a:solidFill>
                  <a:srgbClr val="002060"/>
                </a:solidFill>
              </a:rPr>
              <a:t> om te gebruiken: </a:t>
            </a:r>
            <a:r>
              <a:rPr lang="nl-NL" sz="1500" dirty="0">
                <a:solidFill>
                  <a:srgbClr val="002060"/>
                </a:solidFill>
                <a:hlinkClick r:id="rId10">
                  <a:extLst>
                    <a:ext uri="{A12FA001-AC4F-418D-AE19-62706E023703}">
                      <ahyp:hlinkClr xmlns:ahyp="http://schemas.microsoft.com/office/drawing/2018/hyperlinkcolor" val="tx"/>
                    </a:ext>
                  </a:extLst>
                </a:hlinkClick>
              </a:rPr>
              <a:t>Sclera </a:t>
            </a:r>
            <a:r>
              <a:rPr lang="nl-NL" sz="1500" dirty="0" err="1">
                <a:solidFill>
                  <a:srgbClr val="002060"/>
                </a:solidFill>
                <a:hlinkClick r:id="rId10">
                  <a:extLst>
                    <a:ext uri="{A12FA001-AC4F-418D-AE19-62706E023703}">
                      <ahyp:hlinkClr xmlns:ahyp="http://schemas.microsoft.com/office/drawing/2018/hyperlinkcolor" val="tx"/>
                    </a:ext>
                  </a:extLst>
                </a:hlinkClick>
              </a:rPr>
              <a:t>picto’s</a:t>
            </a:r>
            <a:endParaRPr lang="nl-NL" sz="1500" dirty="0">
              <a:solidFill>
                <a:srgbClr val="002060"/>
              </a:solidFill>
            </a:endParaRPr>
          </a:p>
          <a:p>
            <a:pPr marL="285750" indent="-285750">
              <a:buFont typeface="Arial" panose="020B0604020202020204" pitchFamily="34" charset="0"/>
              <a:buChar char="•"/>
            </a:pPr>
            <a:r>
              <a:rPr lang="nl-NL" sz="1500" u="none" strike="noStrike" dirty="0">
                <a:solidFill>
                  <a:srgbClr val="002060"/>
                </a:solidFill>
                <a:effectLst/>
                <a:latin typeface="Verdana" panose="020B0604030504040204" pitchFamily="34" charset="0"/>
                <a:ea typeface="Verdana" panose="020B0604030504040204" pitchFamily="34" charset="0"/>
              </a:rPr>
              <a:t>Poster basisbehoeften in acht talen: </a:t>
            </a:r>
            <a:r>
              <a:rPr lang="nl-NL" sz="1500" b="0" u="sng" strike="noStrike" dirty="0">
                <a:solidFill>
                  <a:srgbClr val="002060"/>
                </a:solidFill>
                <a:effectLst/>
                <a:latin typeface="Verdana" panose="020B0604030504040204" pitchFamily="34" charset="0"/>
                <a:ea typeface="Verdana" panose="020B0604030504040204" pitchFamily="34" charset="0"/>
                <a:hlinkClick r:id="rId11">
                  <a:extLst>
                    <a:ext uri="{A12FA001-AC4F-418D-AE19-62706E023703}">
                      <ahyp:hlinkClr xmlns:ahyp="http://schemas.microsoft.com/office/drawing/2018/hyperlinkcolor" val="tx"/>
                    </a:ext>
                  </a:extLst>
                </a:hlinkClick>
              </a:rPr>
              <a:t>http://www.hetabc.nl/professionals/meertalig/</a:t>
            </a:r>
            <a:r>
              <a:rPr lang="nl-NL" sz="1500" b="0" dirty="0">
                <a:solidFill>
                  <a:srgbClr val="002060"/>
                </a:solidFill>
                <a:effectLst/>
                <a:latin typeface="Verdana" panose="020B0604030504040204" pitchFamily="34" charset="0"/>
                <a:ea typeface="Verdana" panose="020B0604030504040204" pitchFamily="34" charset="0"/>
              </a:rPr>
              <a:t>​</a:t>
            </a:r>
            <a:endParaRPr lang="nl-NL" sz="1500" dirty="0">
              <a:solidFill>
                <a:srgbClr val="002060"/>
              </a:solidFill>
            </a:endParaRPr>
          </a:p>
          <a:p>
            <a:pPr marL="285750" indent="-285750">
              <a:buFont typeface="Arial" panose="020B0604020202020204" pitchFamily="34" charset="0"/>
              <a:buChar char="•"/>
            </a:pPr>
            <a:r>
              <a:rPr lang="nl-NL" sz="1500" dirty="0">
                <a:solidFill>
                  <a:srgbClr val="002060"/>
                </a:solidFill>
              </a:rPr>
              <a:t>Woordclusters maken met NL en vele andere talen: </a:t>
            </a:r>
            <a:r>
              <a:rPr lang="nl-NL" sz="1500" dirty="0">
                <a:solidFill>
                  <a:srgbClr val="002060"/>
                </a:solidFill>
                <a:hlinkClick r:id="rId12">
                  <a:extLst>
                    <a:ext uri="{A12FA001-AC4F-418D-AE19-62706E023703}">
                      <ahyp:hlinkClr xmlns:ahyp="http://schemas.microsoft.com/office/drawing/2018/hyperlinkcolor" val="tx"/>
                    </a:ext>
                  </a:extLst>
                </a:hlinkClick>
              </a:rPr>
              <a:t>BABADADA</a:t>
            </a:r>
            <a:endParaRPr lang="nl-NL" sz="1500" dirty="0">
              <a:solidFill>
                <a:srgbClr val="002060"/>
              </a:solidFill>
            </a:endParaRPr>
          </a:p>
          <a:p>
            <a:pPr marL="285750" indent="-285750">
              <a:buFont typeface="Arial" panose="020B0604020202020204" pitchFamily="34" charset="0"/>
              <a:buChar char="•"/>
            </a:pPr>
            <a:r>
              <a:rPr lang="nl-NL" dirty="0">
                <a:solidFill>
                  <a:srgbClr val="002060"/>
                </a:solidFill>
              </a:rPr>
              <a:t>Traumasensitief lesgeven</a:t>
            </a:r>
            <a:r>
              <a:rPr lang="nl-NL" b="0" dirty="0">
                <a:solidFill>
                  <a:srgbClr val="002060"/>
                </a:solidFill>
              </a:rPr>
              <a:t>; </a:t>
            </a:r>
            <a:r>
              <a:rPr lang="nl-NL" b="0" dirty="0" err="1">
                <a:solidFill>
                  <a:srgbClr val="002060"/>
                </a:solidFill>
              </a:rPr>
              <a:t>window</a:t>
            </a:r>
            <a:r>
              <a:rPr lang="nl-NL" b="0" dirty="0">
                <a:solidFill>
                  <a:srgbClr val="002060"/>
                </a:solidFill>
              </a:rPr>
              <a:t> of </a:t>
            </a:r>
            <a:r>
              <a:rPr lang="nl-NL" b="0" dirty="0" err="1">
                <a:solidFill>
                  <a:srgbClr val="002060"/>
                </a:solidFill>
              </a:rPr>
              <a:t>tolerance</a:t>
            </a:r>
            <a:r>
              <a:rPr lang="nl-NL" b="0" dirty="0">
                <a:solidFill>
                  <a:srgbClr val="002060"/>
                </a:solidFill>
              </a:rPr>
              <a:t>: </a:t>
            </a:r>
            <a:r>
              <a:rPr lang="nl-NL" dirty="0">
                <a:solidFill>
                  <a:srgbClr val="002060"/>
                </a:solidFill>
                <a:hlinkClick r:id="rId13">
                  <a:extLst>
                    <a:ext uri="{A12FA001-AC4F-418D-AE19-62706E023703}">
                      <ahyp:hlinkClr xmlns:ahyp="http://schemas.microsoft.com/office/drawing/2018/hyperlinkcolor" val="tx"/>
                    </a:ext>
                  </a:extLst>
                </a:hlinkClick>
              </a:rPr>
              <a:t>Trauma en stress bij kinderen en ouderen | </a:t>
            </a:r>
            <a:r>
              <a:rPr lang="nl-NL" dirty="0" err="1">
                <a:solidFill>
                  <a:srgbClr val="002060"/>
                </a:solidFill>
                <a:hlinkClick r:id="rId13">
                  <a:extLst>
                    <a:ext uri="{A12FA001-AC4F-418D-AE19-62706E023703}">
                      <ahyp:hlinkClr xmlns:ahyp="http://schemas.microsoft.com/office/drawing/2018/hyperlinkcolor" val="tx"/>
                    </a:ext>
                  </a:extLst>
                </a:hlinkClick>
              </a:rPr>
              <a:t>Augeo</a:t>
            </a:r>
            <a:r>
              <a:rPr lang="nl-NL" dirty="0">
                <a:solidFill>
                  <a:srgbClr val="002060"/>
                </a:solidFill>
                <a:hlinkClick r:id="rId13">
                  <a:extLst>
                    <a:ext uri="{A12FA001-AC4F-418D-AE19-62706E023703}">
                      <ahyp:hlinkClr xmlns:ahyp="http://schemas.microsoft.com/office/drawing/2018/hyperlinkcolor" val="tx"/>
                    </a:ext>
                  </a:extLst>
                </a:hlinkClick>
              </a:rPr>
              <a:t> Foundation</a:t>
            </a:r>
            <a:endParaRPr lang="nl-NL" dirty="0">
              <a:solidFill>
                <a:srgbClr val="002060"/>
              </a:solidFill>
            </a:endParaRPr>
          </a:p>
          <a:p>
            <a:pPr marL="285750" indent="-285750">
              <a:spcAft>
                <a:spcPts val="600"/>
              </a:spcAft>
              <a:buFont typeface="Arial" panose="020B0604020202020204" pitchFamily="34" charset="0"/>
              <a:buChar char="•"/>
            </a:pPr>
            <a:r>
              <a:rPr lang="nl-NL" dirty="0" err="1">
                <a:solidFill>
                  <a:srgbClr val="002060"/>
                </a:solidFill>
              </a:rPr>
              <a:t>Drongo</a:t>
            </a:r>
            <a:r>
              <a:rPr lang="nl-NL" dirty="0">
                <a:solidFill>
                  <a:srgbClr val="002060"/>
                </a:solidFill>
              </a:rPr>
              <a:t> videoroute meertaligheid – inspirerende video’s met veel mooie voorbeelden voor het inzetten van meertaligheid: </a:t>
            </a:r>
            <a:r>
              <a:rPr lang="nl-NL" b="0" dirty="0">
                <a:solidFill>
                  <a:srgbClr val="002060"/>
                </a:solidFill>
                <a:hlinkClick r:id="rId14">
                  <a:extLst>
                    <a:ext uri="{A12FA001-AC4F-418D-AE19-62706E023703}">
                      <ahyp:hlinkClr xmlns:ahyp="http://schemas.microsoft.com/office/drawing/2018/hyperlinkcolor" val="tx"/>
                    </a:ext>
                  </a:extLst>
                </a:hlinkClick>
              </a:rPr>
              <a:t>Videoroute Meertaligheid</a:t>
            </a:r>
            <a:endParaRPr lang="nl-NL" b="0" dirty="0">
              <a:solidFill>
                <a:srgbClr val="002060"/>
              </a:solidFill>
            </a:endParaRPr>
          </a:p>
          <a:p>
            <a:pPr marL="0" indent="0"/>
            <a:r>
              <a:rPr lang="nl-NL" sz="1500" i="1" dirty="0"/>
              <a:t>Meertalige prentenboeken:</a:t>
            </a:r>
          </a:p>
          <a:p>
            <a:pPr marL="285750" indent="-285750">
              <a:buFont typeface="Arial" panose="020B0604020202020204" pitchFamily="34" charset="0"/>
              <a:buChar char="•"/>
            </a:pPr>
            <a:r>
              <a:rPr lang="nl-NL" sz="1500" dirty="0">
                <a:solidFill>
                  <a:srgbClr val="002060"/>
                </a:solidFill>
                <a:hlinkClick r:id="rId4">
                  <a:extLst>
                    <a:ext uri="{A12FA001-AC4F-418D-AE19-62706E023703}">
                      <ahyp:hlinkClr xmlns:ahyp="http://schemas.microsoft.com/office/drawing/2018/hyperlinkcolor" val="tx"/>
                    </a:ext>
                  </a:extLst>
                </a:hlinkClick>
              </a:rPr>
              <a:t>Verrijk de boekencollectie op school – LOWAN</a:t>
            </a:r>
            <a:endParaRPr lang="nl-NL" sz="1500" dirty="0">
              <a:solidFill>
                <a:srgbClr val="002060"/>
              </a:solidFill>
            </a:endParaRPr>
          </a:p>
          <a:p>
            <a:pPr marL="285750" indent="-285750">
              <a:buFont typeface="Arial" panose="020B0604020202020204" pitchFamily="34" charset="0"/>
              <a:buChar char="•"/>
            </a:pPr>
            <a:r>
              <a:rPr lang="nl-NL" sz="1500" dirty="0">
                <a:solidFill>
                  <a:srgbClr val="002060"/>
                </a:solidFill>
                <a:hlinkClick r:id="rId15">
                  <a:extLst>
                    <a:ext uri="{A12FA001-AC4F-418D-AE19-62706E023703}">
                      <ahyp:hlinkClr xmlns:ahyp="http://schemas.microsoft.com/office/drawing/2018/hyperlinkcolor" val="tx"/>
                    </a:ext>
                  </a:extLst>
                </a:hlinkClick>
              </a:rPr>
              <a:t>Home | Prentenboeken in alle talen</a:t>
            </a:r>
            <a:endParaRPr lang="nl-NL" sz="1500" dirty="0">
              <a:solidFill>
                <a:srgbClr val="002060"/>
              </a:solidFill>
            </a:endParaRPr>
          </a:p>
          <a:p>
            <a:pPr marL="285750" indent="-285750">
              <a:buFont typeface="Arial" panose="020B0604020202020204" pitchFamily="34" charset="0"/>
              <a:buChar char="•"/>
            </a:pPr>
            <a:r>
              <a:rPr lang="nl-NL" sz="1500" dirty="0">
                <a:solidFill>
                  <a:srgbClr val="002060"/>
                </a:solidFill>
                <a:hlinkClick r:id="rId16">
                  <a:extLst>
                    <a:ext uri="{A12FA001-AC4F-418D-AE19-62706E023703}">
                      <ahyp:hlinkClr xmlns:ahyp="http://schemas.microsoft.com/office/drawing/2018/hyperlinkcolor" val="tx"/>
                    </a:ext>
                  </a:extLst>
                </a:hlinkClick>
              </a:rPr>
              <a:t>De Voorleeshoek</a:t>
            </a:r>
            <a:endParaRPr lang="nl-NL" sz="1500" dirty="0">
              <a:solidFill>
                <a:srgbClr val="002060"/>
              </a:solidFill>
            </a:endParaRPr>
          </a:p>
          <a:p>
            <a:pPr marL="285750" indent="-285750">
              <a:buFont typeface="Arial" panose="020B0604020202020204" pitchFamily="34" charset="0"/>
              <a:buChar char="•"/>
            </a:pPr>
            <a:endParaRPr lang="nl-NL" dirty="0"/>
          </a:p>
        </p:txBody>
      </p:sp>
    </p:spTree>
    <p:extLst>
      <p:ext uri="{BB962C8B-B14F-4D97-AF65-F5344CB8AC3E}">
        <p14:creationId xmlns:p14="http://schemas.microsoft.com/office/powerpoint/2010/main" val="16222561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rgbClr val="04516D"/>
                </a:solidFill>
              </a:rPr>
              <a:t>bronnen: klankonderwijs</a:t>
            </a:r>
          </a:p>
        </p:txBody>
      </p:sp>
      <p:sp>
        <p:nvSpPr>
          <p:cNvPr id="3" name="Tijdelijke aanduiding voor inhoud 2"/>
          <p:cNvSpPr>
            <a:spLocks noGrp="1"/>
          </p:cNvSpPr>
          <p:nvPr>
            <p:ph idx="1"/>
          </p:nvPr>
        </p:nvSpPr>
        <p:spPr>
          <a:xfrm>
            <a:off x="822960" y="914400"/>
            <a:ext cx="7520940" cy="4541855"/>
          </a:xfrm>
        </p:spPr>
        <p:txBody>
          <a:bodyPr vert="horz" lIns="91440" tIns="45720" rIns="91440" bIns="45720" rtlCol="0" anchor="t">
            <a:noAutofit/>
          </a:bodyPr>
          <a:lstStyle/>
          <a:p>
            <a:pPr>
              <a:buFont typeface="Arial" panose="020B0604020202020204" pitchFamily="34" charset="0"/>
              <a:buChar char="•"/>
            </a:pPr>
            <a:r>
              <a:rPr lang="nl-NL" sz="1400" dirty="0">
                <a:solidFill>
                  <a:srgbClr val="002060"/>
                </a:solidFill>
                <a:hlinkClick r:id="rId2">
                  <a:extLst>
                    <a:ext uri="{A12FA001-AC4F-418D-AE19-62706E023703}">
                      <ahyp:hlinkClr xmlns:ahyp="http://schemas.microsoft.com/office/drawing/2018/hyperlinkcolor" val="tx"/>
                    </a:ext>
                  </a:extLst>
                </a:hlinkClick>
              </a:rPr>
              <a:t>klankonderwijs.pdf (lowan.nl)</a:t>
            </a:r>
            <a:r>
              <a:rPr lang="nl-NL" sz="1400" b="0" dirty="0">
                <a:solidFill>
                  <a:srgbClr val="002060"/>
                </a:solidFill>
              </a:rPr>
              <a:t>: artikel over klankonderwijs</a:t>
            </a:r>
          </a:p>
          <a:p>
            <a:pPr>
              <a:buFont typeface="Arial" panose="020B0604020202020204" pitchFamily="34" charset="0"/>
              <a:buChar char="•"/>
            </a:pPr>
            <a:r>
              <a:rPr lang="nl-NL" sz="1400" dirty="0">
                <a:solidFill>
                  <a:srgbClr val="002060"/>
                </a:solidFill>
                <a:hlinkClick r:id="rId3">
                  <a:extLst>
                    <a:ext uri="{A12FA001-AC4F-418D-AE19-62706E023703}">
                      <ahyp:hlinkClr xmlns:ahyp="http://schemas.microsoft.com/office/drawing/2018/hyperlinkcolor" val="tx"/>
                    </a:ext>
                  </a:extLst>
                </a:hlinkClick>
              </a:rPr>
              <a:t>klanklessen | nieuwkomers (tsmozaiek.wixsite.com)</a:t>
            </a:r>
            <a:r>
              <a:rPr lang="nl-NL" sz="1400" dirty="0">
                <a:solidFill>
                  <a:srgbClr val="002060"/>
                </a:solidFill>
              </a:rPr>
              <a:t>: </a:t>
            </a:r>
            <a:r>
              <a:rPr lang="nl-NL" sz="1400" b="0" dirty="0">
                <a:solidFill>
                  <a:srgbClr val="002060"/>
                </a:solidFill>
              </a:rPr>
              <a:t>kaartjes van woorden voor de klanklessen (kies voor de kaartjes zonder woord)</a:t>
            </a:r>
          </a:p>
          <a:p>
            <a:pPr>
              <a:buFont typeface="Arial" panose="020B0604020202020204" pitchFamily="34" charset="0"/>
              <a:buChar char="•"/>
            </a:pPr>
            <a:r>
              <a:rPr lang="nl-NL" sz="1400" dirty="0">
                <a:solidFill>
                  <a:srgbClr val="002060"/>
                </a:solidFill>
                <a:hlinkClick r:id="rId4">
                  <a:extLst>
                    <a:ext uri="{A12FA001-AC4F-418D-AE19-62706E023703}">
                      <ahyp:hlinkClr xmlns:ahyp="http://schemas.microsoft.com/office/drawing/2018/hyperlinkcolor" val="tx"/>
                    </a:ext>
                  </a:extLst>
                </a:hlinkClick>
              </a:rPr>
              <a:t>www.moedint2.nl</a:t>
            </a:r>
            <a:r>
              <a:rPr lang="nl-NL" sz="1400" dirty="0">
                <a:solidFill>
                  <a:srgbClr val="002060"/>
                </a:solidFill>
              </a:rPr>
              <a:t>:</a:t>
            </a:r>
            <a:r>
              <a:rPr lang="nl-NL" sz="1400" b="0" dirty="0">
                <a:solidFill>
                  <a:srgbClr val="002060"/>
                </a:solidFill>
              </a:rPr>
              <a:t> ‘moedertaal in NT2’; </a:t>
            </a:r>
            <a:r>
              <a:rPr lang="nl-NL" sz="1400" b="0" i="0" dirty="0" err="1">
                <a:solidFill>
                  <a:srgbClr val="002060"/>
                </a:solidFill>
                <a:effectLst/>
              </a:rPr>
              <a:t>moedertaalspecifieke</a:t>
            </a:r>
            <a:r>
              <a:rPr lang="nl-NL" sz="1400" b="0" i="0" dirty="0">
                <a:solidFill>
                  <a:srgbClr val="002060"/>
                </a:solidFill>
                <a:effectLst/>
              </a:rPr>
              <a:t> problemen en kansen bij het leren van Nederlands, voor verschillende talen. </a:t>
            </a:r>
          </a:p>
          <a:p>
            <a:pPr>
              <a:buFont typeface="Arial" panose="020B0604020202020204" pitchFamily="34" charset="0"/>
              <a:buChar char="•"/>
            </a:pPr>
            <a:r>
              <a:rPr lang="nl-NL" sz="1400" dirty="0">
                <a:solidFill>
                  <a:srgbClr val="002060"/>
                </a:solidFill>
                <a:hlinkClick r:id="rId5">
                  <a:extLst>
                    <a:ext uri="{A12FA001-AC4F-418D-AE19-62706E023703}">
                      <ahyp:hlinkClr xmlns:ahyp="http://schemas.microsoft.com/office/drawing/2018/hyperlinkcolor" val="tx"/>
                    </a:ext>
                  </a:extLst>
                </a:hlinkClick>
              </a:rPr>
              <a:t>meertaligheid en taalstoornissen - overzicht talen (weebly.com)</a:t>
            </a:r>
            <a:r>
              <a:rPr lang="nl-NL" sz="1400" dirty="0">
                <a:solidFill>
                  <a:srgbClr val="002060"/>
                </a:solidFill>
              </a:rPr>
              <a:t>: </a:t>
            </a:r>
            <a:r>
              <a:rPr lang="nl-NL" sz="1400" b="0" i="0" dirty="0">
                <a:solidFill>
                  <a:srgbClr val="002060"/>
                </a:solidFill>
                <a:effectLst/>
              </a:rPr>
              <a:t>verschillen tussen een TOS en een taalachterstand uitgelicht, waarbij specifiek aandacht is voor het in kaart brengen van deze verschillen bij meertalige kinderen.</a:t>
            </a:r>
            <a:endParaRPr lang="nl-NL" sz="1400" b="0" dirty="0">
              <a:solidFill>
                <a:srgbClr val="002060"/>
              </a:solidFill>
            </a:endParaRPr>
          </a:p>
          <a:p>
            <a:pPr>
              <a:buFont typeface="Arial" panose="020B0604020202020204" pitchFamily="34" charset="0"/>
              <a:buChar char="•"/>
            </a:pPr>
            <a:r>
              <a:rPr lang="nl-NL" sz="1400" dirty="0">
                <a:solidFill>
                  <a:srgbClr val="002060"/>
                </a:solidFill>
                <a:hlinkClick r:id="rId6">
                  <a:extLst>
                    <a:ext uri="{A12FA001-AC4F-418D-AE19-62706E023703}">
                      <ahyp:hlinkClr xmlns:ahyp="http://schemas.microsoft.com/office/drawing/2018/hyperlinkcolor" val="tx"/>
                    </a:ext>
                  </a:extLst>
                </a:hlinkClick>
              </a:rPr>
              <a:t>uitspraak – Mediatheek Steunpunt Vluchtelingen De Bilt</a:t>
            </a:r>
            <a:r>
              <a:rPr lang="nl-NL" sz="1400" dirty="0">
                <a:solidFill>
                  <a:srgbClr val="002060"/>
                </a:solidFill>
              </a:rPr>
              <a:t>: </a:t>
            </a:r>
            <a:r>
              <a:rPr lang="nl-NL" sz="1400" b="0" dirty="0">
                <a:solidFill>
                  <a:srgbClr val="002060"/>
                </a:solidFill>
              </a:rPr>
              <a:t>filmpjes die de uitspraak van Nederlandse klanken duidelijk laten zien.</a:t>
            </a:r>
          </a:p>
          <a:p>
            <a:pPr>
              <a:buFont typeface="Arial" panose="020B0604020202020204" pitchFamily="34" charset="0"/>
              <a:buChar char="•"/>
            </a:pPr>
            <a:r>
              <a:rPr lang="nl-NL" sz="1400" b="0" dirty="0">
                <a:solidFill>
                  <a:srgbClr val="002060"/>
                </a:solidFill>
                <a:hlinkClick r:id="rId7">
                  <a:extLst>
                    <a:ext uri="{A12FA001-AC4F-418D-AE19-62706E023703}">
                      <ahyp:hlinkClr xmlns:ahyp="http://schemas.microsoft.com/office/drawing/2018/hyperlinkcolor" val="tx"/>
                    </a:ext>
                  </a:extLst>
                </a:hlinkClick>
              </a:rPr>
              <a:t>Sessie ‘Klankonderwijs: Aanbod en uitspraak Nederlandse klanken’ – Leonie de Heer</a:t>
            </a:r>
            <a:endParaRPr lang="nl-NL" sz="1400" b="0" dirty="0">
              <a:solidFill>
                <a:srgbClr val="002060"/>
              </a:solidFill>
            </a:endParaRPr>
          </a:p>
          <a:p>
            <a:pPr>
              <a:buFont typeface="Arial" panose="020B0604020202020204" pitchFamily="34" charset="0"/>
              <a:buChar char="•"/>
            </a:pPr>
            <a:r>
              <a:rPr lang="nl-NL" sz="1400" b="0" dirty="0">
                <a:solidFill>
                  <a:srgbClr val="002060"/>
                </a:solidFill>
                <a:hlinkClick r:id="rId8">
                  <a:extLst>
                    <a:ext uri="{A12FA001-AC4F-418D-AE19-62706E023703}">
                      <ahyp:hlinkClr xmlns:ahyp="http://schemas.microsoft.com/office/drawing/2018/hyperlinkcolor" val="tx"/>
                    </a:ext>
                  </a:extLst>
                </a:hlinkClick>
              </a:rPr>
              <a:t>NT2.nl | Welke aspecten van de Nederlandse uitspraak zijn lastig en waarom?</a:t>
            </a:r>
            <a:endParaRPr lang="nl-NL" sz="1400" b="0" dirty="0">
              <a:solidFill>
                <a:srgbClr val="002060"/>
              </a:solidFill>
            </a:endParaRPr>
          </a:p>
        </p:txBody>
      </p:sp>
      <p:pic>
        <p:nvPicPr>
          <p:cNvPr id="7" name="Afbeelding 6">
            <a:hlinkClick r:id="rId9"/>
            <a:extLst>
              <a:ext uri="{FF2B5EF4-FFF2-40B4-BE49-F238E27FC236}">
                <a16:creationId xmlns:a16="http://schemas.microsoft.com/office/drawing/2014/main" id="{6107CD7B-7727-46A3-C5B8-D70589B108F1}"/>
              </a:ext>
            </a:extLst>
          </p:cNvPr>
          <p:cNvPicPr>
            <a:picLocks noChangeAspect="1"/>
          </p:cNvPicPr>
          <p:nvPr/>
        </p:nvPicPr>
        <p:blipFill>
          <a:blip r:embed="rId10"/>
          <a:stretch>
            <a:fillRect/>
          </a:stretch>
        </p:blipFill>
        <p:spPr>
          <a:xfrm>
            <a:off x="5849878" y="4933741"/>
            <a:ext cx="2775375" cy="15584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63489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2060848"/>
            <a:ext cx="8928992" cy="548640"/>
          </a:xfrm>
        </p:spPr>
        <p:txBody>
          <a:bodyPr/>
          <a:lstStyle/>
          <a:p>
            <a:pPr algn="ctr"/>
            <a:r>
              <a:rPr lang="nl-NL" sz="3200" b="1" dirty="0">
                <a:solidFill>
                  <a:schemeClr val="accent6">
                    <a:lumMod val="50000"/>
                  </a:schemeClr>
                </a:solidFill>
              </a:rPr>
              <a:t>De nt2-leerling in groep 1 – </a:t>
            </a:r>
            <a:br>
              <a:rPr lang="nl-NL" sz="3200" b="1" dirty="0">
                <a:solidFill>
                  <a:schemeClr val="accent6">
                    <a:lumMod val="50000"/>
                  </a:schemeClr>
                </a:solidFill>
              </a:rPr>
            </a:br>
            <a:r>
              <a:rPr lang="nl-NL" sz="3200" b="1" dirty="0">
                <a:solidFill>
                  <a:schemeClr val="accent2"/>
                </a:solidFill>
              </a:rPr>
              <a:t>Een nieuwe taal leren</a:t>
            </a:r>
            <a:endParaRPr lang="nl-NL" sz="2400" b="1" dirty="0">
              <a:solidFill>
                <a:schemeClr val="accent2"/>
              </a:solidFill>
            </a:endParaRPr>
          </a:p>
        </p:txBody>
      </p:sp>
    </p:spTree>
    <p:extLst>
      <p:ext uri="{BB962C8B-B14F-4D97-AF65-F5344CB8AC3E}">
        <p14:creationId xmlns:p14="http://schemas.microsoft.com/office/powerpoint/2010/main" val="17664885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rgbClr val="04516D"/>
                </a:solidFill>
              </a:rPr>
              <a:t>Als alles onbekend is…</a:t>
            </a:r>
            <a:endParaRPr lang="nl-NL" b="1" dirty="0">
              <a:solidFill>
                <a:schemeClr val="accent6"/>
              </a:solidFill>
            </a:endParaRPr>
          </a:p>
        </p:txBody>
      </p:sp>
      <p:sp>
        <p:nvSpPr>
          <p:cNvPr id="5" name="Tijdelijke aanduiding voor inhoud 4">
            <a:extLst>
              <a:ext uri="{FF2B5EF4-FFF2-40B4-BE49-F238E27FC236}">
                <a16:creationId xmlns:a16="http://schemas.microsoft.com/office/drawing/2014/main" id="{D90C2F94-F8CE-BB22-A75F-1F4E25E0102B}"/>
              </a:ext>
            </a:extLst>
          </p:cNvPr>
          <p:cNvSpPr>
            <a:spLocks noGrp="1"/>
          </p:cNvSpPr>
          <p:nvPr>
            <p:ph idx="1"/>
          </p:nvPr>
        </p:nvSpPr>
        <p:spPr>
          <a:xfrm>
            <a:off x="822960" y="1124744"/>
            <a:ext cx="7520940" cy="3960440"/>
          </a:xfrm>
        </p:spPr>
        <p:txBody>
          <a:bodyPr>
            <a:normAutofit/>
          </a:bodyPr>
          <a:lstStyle/>
          <a:p>
            <a:pPr marL="0" indent="0"/>
            <a:r>
              <a:rPr lang="nl-NL" b="0" dirty="0">
                <a:solidFill>
                  <a:srgbClr val="002060"/>
                </a:solidFill>
              </a:rPr>
              <a:t>Deze leerling start de eerste dag in de groep, begrijpt en spreekt nog (bijna) geen Nederlands, en dan…</a:t>
            </a:r>
          </a:p>
          <a:p>
            <a:pPr marL="285750" indent="-285750">
              <a:buFont typeface="Arial" panose="020B0604020202020204" pitchFamily="34" charset="0"/>
              <a:buChar char="•"/>
            </a:pPr>
            <a:endParaRPr lang="nl-NL" b="0" dirty="0">
              <a:solidFill>
                <a:srgbClr val="00206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142315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rgbClr val="04516D"/>
                </a:solidFill>
              </a:rPr>
              <a:t>Het weer in het chinees</a:t>
            </a:r>
            <a:endParaRPr lang="nl-NL" b="1" dirty="0">
              <a:solidFill>
                <a:schemeClr val="accent6"/>
              </a:solidFill>
            </a:endParaRPr>
          </a:p>
        </p:txBody>
      </p:sp>
      <p:sp>
        <p:nvSpPr>
          <p:cNvPr id="5" name="Tijdelijke aanduiding voor inhoud 4">
            <a:extLst>
              <a:ext uri="{FF2B5EF4-FFF2-40B4-BE49-F238E27FC236}">
                <a16:creationId xmlns:a16="http://schemas.microsoft.com/office/drawing/2014/main" id="{B9033AF4-A30A-A8E2-1F38-B2F5839831C3}"/>
              </a:ext>
            </a:extLst>
          </p:cNvPr>
          <p:cNvSpPr txBox="1">
            <a:spLocks/>
          </p:cNvSpPr>
          <p:nvPr/>
        </p:nvSpPr>
        <p:spPr>
          <a:xfrm>
            <a:off x="822959" y="1124744"/>
            <a:ext cx="7426737" cy="3744416"/>
          </a:xfrm>
          <a:prstGeom prst="rect">
            <a:avLst/>
          </a:prstGeom>
        </p:spPr>
        <p:txBody>
          <a:bodyPr vert="horz" lIns="91440" tIns="45720" rIns="91440" bIns="45720" rtlCol="0">
            <a:norm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gn="l" rtl="0" fontAlgn="base">
              <a:lnSpc>
                <a:spcPts val="1500"/>
              </a:lnSpc>
              <a:buFont typeface="Arial" panose="020B0604020202020204" pitchFamily="34" charset="0"/>
              <a:buChar char="•"/>
            </a:pPr>
            <a:r>
              <a:rPr lang="nl-NL" sz="1600" b="0" i="0" u="none" strike="noStrike" dirty="0">
                <a:solidFill>
                  <a:srgbClr val="002060"/>
                </a:solidFill>
                <a:effectLst/>
                <a:latin typeface="Verdana" panose="020B0604030504040204" pitchFamily="34" charset="0"/>
                <a:ea typeface="Verdana" panose="020B0604030504040204" pitchFamily="34" charset="0"/>
              </a:rPr>
              <a:t>Hoe ervaar je deze video’s?</a:t>
            </a:r>
            <a:r>
              <a:rPr lang="nl-NL" sz="1600" b="0" i="0" dirty="0">
                <a:solidFill>
                  <a:srgbClr val="002060"/>
                </a:solidFill>
                <a:effectLst/>
                <a:latin typeface="Verdana" panose="020B0604030504040204" pitchFamily="34" charset="0"/>
                <a:ea typeface="Verdana" panose="020B0604030504040204" pitchFamily="34" charset="0"/>
              </a:rPr>
              <a:t>​</a:t>
            </a:r>
            <a:endParaRPr lang="nl-NL" b="0" i="0" dirty="0">
              <a:solidFill>
                <a:srgbClr val="002060"/>
              </a:solidFill>
              <a:effectLst/>
              <a:latin typeface="Verdana" panose="020B0604030504040204" pitchFamily="34" charset="0"/>
              <a:ea typeface="Verdana" panose="020B0604030504040204" pitchFamily="34" charset="0"/>
            </a:endParaRPr>
          </a:p>
          <a:p>
            <a:pPr algn="l" rtl="0" fontAlgn="base">
              <a:lnSpc>
                <a:spcPts val="1500"/>
              </a:lnSpc>
              <a:buFont typeface="Arial" panose="020B0604020202020204" pitchFamily="34" charset="0"/>
              <a:buChar char="•"/>
            </a:pPr>
            <a:r>
              <a:rPr lang="nl-NL" sz="1600" b="0" i="0" u="none" strike="noStrike" dirty="0">
                <a:solidFill>
                  <a:srgbClr val="002060"/>
                </a:solidFill>
                <a:effectLst/>
                <a:latin typeface="Verdana" panose="020B0604030504040204" pitchFamily="34" charset="0"/>
                <a:ea typeface="Verdana" panose="020B0604030504040204" pitchFamily="34" charset="0"/>
              </a:rPr>
              <a:t>Wat is helpend? Wat niet?</a:t>
            </a:r>
            <a:r>
              <a:rPr lang="en-US" sz="1600" b="0" i="0" dirty="0">
                <a:solidFill>
                  <a:srgbClr val="002060"/>
                </a:solidFill>
                <a:effectLst/>
                <a:latin typeface="Verdana" panose="020B0604030504040204" pitchFamily="34" charset="0"/>
                <a:ea typeface="Verdana" panose="020B0604030504040204" pitchFamily="34" charset="0"/>
              </a:rPr>
              <a:t>​</a:t>
            </a:r>
            <a:endParaRPr lang="en-US" b="0" i="0" dirty="0">
              <a:solidFill>
                <a:srgbClr val="002060"/>
              </a:solidFill>
              <a:effectLst/>
              <a:latin typeface="Verdana" panose="020B0604030504040204" pitchFamily="34" charset="0"/>
              <a:ea typeface="Verdana" panose="020B0604030504040204" pitchFamily="34" charset="0"/>
            </a:endParaRPr>
          </a:p>
          <a:p>
            <a:pPr algn="l" rtl="0" fontAlgn="base">
              <a:lnSpc>
                <a:spcPts val="1500"/>
              </a:lnSpc>
              <a:buFont typeface="Arial" panose="020B0604020202020204" pitchFamily="34" charset="0"/>
              <a:buChar char="•"/>
            </a:pPr>
            <a:r>
              <a:rPr lang="nl-NL" sz="1600" b="0" i="0" u="none" strike="noStrike" dirty="0">
                <a:solidFill>
                  <a:srgbClr val="002060"/>
                </a:solidFill>
                <a:effectLst/>
                <a:latin typeface="Verdana" panose="020B0604030504040204" pitchFamily="34" charset="0"/>
                <a:ea typeface="Verdana" panose="020B0604030504040204" pitchFamily="34" charset="0"/>
              </a:rPr>
              <a:t>Dus: wat heb je nodig voor het leren van nieuwe woorden in een andere taal?</a:t>
            </a:r>
            <a:endParaRPr lang="en-US" b="0" i="0" dirty="0">
              <a:solidFill>
                <a:srgbClr val="002060"/>
              </a:solidFill>
              <a:effectLst/>
              <a:latin typeface="Verdana" panose="020B0604030504040204" pitchFamily="34" charset="0"/>
              <a:ea typeface="Verdana" panose="020B0604030504040204" pitchFamily="34" charset="0"/>
            </a:endParaRPr>
          </a:p>
        </p:txBody>
      </p:sp>
      <p:pic>
        <p:nvPicPr>
          <p:cNvPr id="7" name="Afbeelding 6">
            <a:hlinkClick r:id="rId3"/>
            <a:extLst>
              <a:ext uri="{FF2B5EF4-FFF2-40B4-BE49-F238E27FC236}">
                <a16:creationId xmlns:a16="http://schemas.microsoft.com/office/drawing/2014/main" id="{4E01BEF2-717E-3B5D-A75D-BB93425EDE15}"/>
              </a:ext>
            </a:extLst>
          </p:cNvPr>
          <p:cNvPicPr>
            <a:picLocks noChangeAspect="1"/>
          </p:cNvPicPr>
          <p:nvPr/>
        </p:nvPicPr>
        <p:blipFill>
          <a:blip r:embed="rId4"/>
          <a:stretch>
            <a:fillRect/>
          </a:stretch>
        </p:blipFill>
        <p:spPr>
          <a:xfrm>
            <a:off x="484308" y="2311540"/>
            <a:ext cx="3978657" cy="2986460"/>
          </a:xfrm>
          <a:prstGeom prst="rect">
            <a:avLst/>
          </a:prstGeom>
          <a:ln>
            <a:noFill/>
          </a:ln>
          <a:effectLst>
            <a:outerShdw blurRad="292100" dist="139700" dir="2700000" algn="tl" rotWithShape="0">
              <a:srgbClr val="333333">
                <a:alpha val="65000"/>
              </a:srgbClr>
            </a:outerShdw>
          </a:effectLst>
        </p:spPr>
      </p:pic>
      <p:pic>
        <p:nvPicPr>
          <p:cNvPr id="11" name="Afbeelding 10">
            <a:hlinkClick r:id="rId5"/>
            <a:extLst>
              <a:ext uri="{FF2B5EF4-FFF2-40B4-BE49-F238E27FC236}">
                <a16:creationId xmlns:a16="http://schemas.microsoft.com/office/drawing/2014/main" id="{C6AC1F99-89F2-EC14-5A9B-41F4989CB92E}"/>
              </a:ext>
            </a:extLst>
          </p:cNvPr>
          <p:cNvPicPr>
            <a:picLocks noChangeAspect="1"/>
          </p:cNvPicPr>
          <p:nvPr/>
        </p:nvPicPr>
        <p:blipFill>
          <a:blip r:embed="rId6"/>
          <a:srcRect l="12112" r="5083"/>
          <a:stretch/>
        </p:blipFill>
        <p:spPr>
          <a:xfrm>
            <a:off x="4681037" y="2843687"/>
            <a:ext cx="4099237" cy="2792713"/>
          </a:xfrm>
          <a:prstGeom prst="rect">
            <a:avLst/>
          </a:prstGeom>
          <a:ln>
            <a:noFill/>
          </a:ln>
          <a:effectLst>
            <a:outerShdw blurRad="292100" dist="139700" dir="2700000" algn="tl" rotWithShape="0">
              <a:srgbClr val="333333">
                <a:alpha val="65000"/>
              </a:srgbClr>
            </a:outerShdw>
          </a:effectLst>
        </p:spPr>
      </p:pic>
      <p:sp>
        <p:nvSpPr>
          <p:cNvPr id="3" name="Tekstvak 2">
            <a:extLst>
              <a:ext uri="{FF2B5EF4-FFF2-40B4-BE49-F238E27FC236}">
                <a16:creationId xmlns:a16="http://schemas.microsoft.com/office/drawing/2014/main" id="{08666A73-5584-F22E-2C80-94F19E295CEA}"/>
              </a:ext>
            </a:extLst>
          </p:cNvPr>
          <p:cNvSpPr txBox="1"/>
          <p:nvPr/>
        </p:nvSpPr>
        <p:spPr>
          <a:xfrm>
            <a:off x="3560781" y="5674290"/>
            <a:ext cx="5421853" cy="553998"/>
          </a:xfrm>
          <a:prstGeom prst="rect">
            <a:avLst/>
          </a:prstGeom>
          <a:noFill/>
        </p:spPr>
        <p:txBody>
          <a:bodyPr wrap="square" rtlCol="0">
            <a:spAutoFit/>
          </a:bodyPr>
          <a:lstStyle/>
          <a:p>
            <a:r>
              <a:rPr lang="nl-NL" sz="1100" b="0" i="1" dirty="0">
                <a:solidFill>
                  <a:srgbClr val="002060"/>
                </a:solidFill>
              </a:rPr>
              <a:t>Geïnspireerd door workshop ‘Het anderstalige jonge kind’, Saskia </a:t>
            </a:r>
            <a:r>
              <a:rPr lang="nl-NL" sz="1100" b="0" i="1" dirty="0" err="1">
                <a:solidFill>
                  <a:srgbClr val="002060"/>
                </a:solidFill>
              </a:rPr>
              <a:t>Versloot</a:t>
            </a:r>
            <a:r>
              <a:rPr lang="nl-NL" sz="1100" b="0" i="1" dirty="0">
                <a:solidFill>
                  <a:srgbClr val="002060"/>
                </a:solidFill>
              </a:rPr>
              <a:t>, IJsselgroep</a:t>
            </a:r>
          </a:p>
          <a:p>
            <a:endParaRPr lang="nl-NL" dirty="0"/>
          </a:p>
        </p:txBody>
      </p:sp>
    </p:spTree>
    <p:extLst>
      <p:ext uri="{BB962C8B-B14F-4D97-AF65-F5344CB8AC3E}">
        <p14:creationId xmlns:p14="http://schemas.microsoft.com/office/powerpoint/2010/main" val="1383216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A6829-8F74-B947-CA28-0D21EF885A6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2524589-C3A9-2441-189D-C7D1E6ADB7A9}"/>
              </a:ext>
            </a:extLst>
          </p:cNvPr>
          <p:cNvSpPr>
            <a:spLocks noGrp="1"/>
          </p:cNvSpPr>
          <p:nvPr>
            <p:ph type="title"/>
          </p:nvPr>
        </p:nvSpPr>
        <p:spPr/>
        <p:txBody>
          <a:bodyPr/>
          <a:lstStyle/>
          <a:p>
            <a:r>
              <a:rPr lang="nl-NL" dirty="0">
                <a:solidFill>
                  <a:srgbClr val="04516D"/>
                </a:solidFill>
              </a:rPr>
              <a:t>het jonge kind</a:t>
            </a:r>
            <a:endParaRPr lang="nl-NL" b="1" dirty="0">
              <a:solidFill>
                <a:schemeClr val="accent6"/>
              </a:solidFill>
            </a:endParaRPr>
          </a:p>
        </p:txBody>
      </p:sp>
      <p:sp>
        <p:nvSpPr>
          <p:cNvPr id="5" name="Tijdelijke aanduiding voor inhoud 4">
            <a:extLst>
              <a:ext uri="{FF2B5EF4-FFF2-40B4-BE49-F238E27FC236}">
                <a16:creationId xmlns:a16="http://schemas.microsoft.com/office/drawing/2014/main" id="{FD5929CE-3A0F-4B09-C835-F9168E92928C}"/>
              </a:ext>
            </a:extLst>
          </p:cNvPr>
          <p:cNvSpPr txBox="1">
            <a:spLocks/>
          </p:cNvSpPr>
          <p:nvPr/>
        </p:nvSpPr>
        <p:spPr>
          <a:xfrm>
            <a:off x="822959" y="1124744"/>
            <a:ext cx="5386921" cy="3744416"/>
          </a:xfrm>
          <a:prstGeom prst="rect">
            <a:avLst/>
          </a:prstGeom>
        </p:spPr>
        <p:txBody>
          <a:bodyPr vert="horz" lIns="91440" tIns="45720" rIns="91440" bIns="45720" rtlCol="0">
            <a:norm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marL="285750" indent="-285750">
              <a:buFont typeface="Arial" panose="020B0604020202020204" pitchFamily="34" charset="0"/>
              <a:buChar char="•"/>
            </a:pPr>
            <a:endParaRPr lang="nl-NL" b="0">
              <a:solidFill>
                <a:srgbClr val="002060"/>
              </a:solidFill>
              <a:latin typeface="Verdana" panose="020B0604030504040204" pitchFamily="34" charset="0"/>
              <a:ea typeface="Verdana" panose="020B0604030504040204" pitchFamily="34" charset="0"/>
            </a:endParaRPr>
          </a:p>
        </p:txBody>
      </p:sp>
      <p:pic>
        <p:nvPicPr>
          <p:cNvPr id="4" name="Afbeelding 3">
            <a:hlinkClick r:id="rId2"/>
            <a:extLst>
              <a:ext uri="{FF2B5EF4-FFF2-40B4-BE49-F238E27FC236}">
                <a16:creationId xmlns:a16="http://schemas.microsoft.com/office/drawing/2014/main" id="{1A5F9439-3E2A-0E82-C77A-74AB16144C13}"/>
              </a:ext>
            </a:extLst>
          </p:cNvPr>
          <p:cNvPicPr>
            <a:picLocks noChangeAspect="1"/>
          </p:cNvPicPr>
          <p:nvPr/>
        </p:nvPicPr>
        <p:blipFill>
          <a:blip r:embed="rId3"/>
          <a:stretch>
            <a:fillRect/>
          </a:stretch>
        </p:blipFill>
        <p:spPr>
          <a:xfrm>
            <a:off x="2355219" y="2694571"/>
            <a:ext cx="5260290" cy="2955220"/>
          </a:xfrm>
          <a:prstGeom prst="rect">
            <a:avLst/>
          </a:prstGeom>
          <a:ln>
            <a:noFill/>
          </a:ln>
          <a:effectLst>
            <a:outerShdw blurRad="292100" dist="139700" dir="2700000" algn="tl" rotWithShape="0">
              <a:srgbClr val="333333">
                <a:alpha val="65000"/>
              </a:srgbClr>
            </a:outerShdw>
          </a:effectLst>
        </p:spPr>
      </p:pic>
      <p:sp>
        <p:nvSpPr>
          <p:cNvPr id="12" name="Tijdelijke aanduiding voor inhoud 2">
            <a:extLst>
              <a:ext uri="{FF2B5EF4-FFF2-40B4-BE49-F238E27FC236}">
                <a16:creationId xmlns:a16="http://schemas.microsoft.com/office/drawing/2014/main" id="{1E2370C3-3618-0E4A-00CE-90B9A26EDFB5}"/>
              </a:ext>
            </a:extLst>
          </p:cNvPr>
          <p:cNvSpPr>
            <a:spLocks noGrp="1"/>
          </p:cNvSpPr>
          <p:nvPr>
            <p:ph idx="1"/>
          </p:nvPr>
        </p:nvSpPr>
        <p:spPr>
          <a:xfrm>
            <a:off x="822960" y="1100629"/>
            <a:ext cx="7520940" cy="2536874"/>
          </a:xfrm>
        </p:spPr>
        <p:txBody>
          <a:bodyPr>
            <a:normAutofit/>
          </a:bodyPr>
          <a:lstStyle/>
          <a:p>
            <a:pPr marL="285750" indent="-285750">
              <a:buFont typeface="Arial" panose="020B0604020202020204" pitchFamily="34" charset="0"/>
              <a:buChar char="•"/>
            </a:pPr>
            <a:r>
              <a:rPr lang="nl-NL" b="0" i="0" dirty="0">
                <a:solidFill>
                  <a:srgbClr val="002060"/>
                </a:solidFill>
                <a:effectLst/>
                <a:latin typeface="Verdana" panose="020B0604030504040204" pitchFamily="34" charset="0"/>
                <a:ea typeface="Verdana" panose="020B0604030504040204" pitchFamily="34" charset="0"/>
              </a:rPr>
              <a:t>Hoe leert een jong kind?</a:t>
            </a:r>
            <a:endParaRPr lang="nl-NL" b="0" dirty="0">
              <a:solidFill>
                <a:srgbClr val="002060"/>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l-NL" b="0" i="0" dirty="0">
                <a:solidFill>
                  <a:srgbClr val="002060"/>
                </a:solidFill>
                <a:effectLst/>
                <a:latin typeface="Verdana" panose="020B0604030504040204" pitchFamily="34" charset="0"/>
                <a:ea typeface="Verdana" panose="020B0604030504040204" pitchFamily="34" charset="0"/>
              </a:rPr>
              <a:t>Onderwijs aan nieuwkomers groep 1: kijk naar behoeftes van het kind, pas je ontwikkeldoelen en aanbod daarop aan.</a:t>
            </a:r>
          </a:p>
          <a:p>
            <a:pPr marL="285750" indent="-285750">
              <a:buFont typeface="Arial" panose="020B0604020202020204" pitchFamily="34" charset="0"/>
              <a:buChar char="•"/>
            </a:pPr>
            <a:r>
              <a:rPr lang="nl-NL" b="0" dirty="0">
                <a:solidFill>
                  <a:srgbClr val="002060"/>
                </a:solidFill>
                <a:latin typeface="Verdana" panose="020B0604030504040204" pitchFamily="34" charset="0"/>
                <a:ea typeface="Verdana" panose="020B0604030504040204" pitchFamily="34" charset="0"/>
              </a:rPr>
              <a:t>LOWAN ontwikkellijnen kleuters: </a:t>
            </a:r>
            <a:r>
              <a:rPr lang="nl-NL" dirty="0">
                <a:solidFill>
                  <a:srgbClr val="002060"/>
                </a:solidFill>
                <a:latin typeface="Verdana" panose="020B0604030504040204" pitchFamily="34" charset="0"/>
                <a:ea typeface="Verdana" panose="020B0604030504040204" pitchFamily="34" charset="0"/>
                <a:hlinkClick r:id="rId4">
                  <a:extLst>
                    <a:ext uri="{A12FA001-AC4F-418D-AE19-62706E023703}">
                      <ahyp:hlinkClr xmlns:ahyp="http://schemas.microsoft.com/office/drawing/2018/hyperlinkcolor" val="tx"/>
                    </a:ext>
                  </a:extLst>
                </a:hlinkClick>
              </a:rPr>
              <a:t>Kleuters – LOWAN</a:t>
            </a:r>
            <a:r>
              <a:rPr lang="nl-NL" b="0" dirty="0">
                <a:solidFill>
                  <a:srgbClr val="002060"/>
                </a:solidFill>
              </a:rPr>
              <a:t>; </a:t>
            </a:r>
            <a:r>
              <a:rPr lang="nl-NL" b="0" dirty="0">
                <a:solidFill>
                  <a:srgbClr val="002060"/>
                </a:solidFill>
                <a:latin typeface="Verdana" panose="020B0604030504040204" pitchFamily="34" charset="0"/>
                <a:ea typeface="Verdana" panose="020B0604030504040204" pitchFamily="34" charset="0"/>
              </a:rPr>
              <a:t>kan helpen bij het stellen en formuleren van doelen</a:t>
            </a:r>
          </a:p>
          <a:p>
            <a:pPr marL="0" indent="0"/>
            <a:endParaRPr lang="nl-NL" b="0" dirty="0">
              <a:solidFill>
                <a:schemeClr val="accent6">
                  <a:lumMod val="60000"/>
                  <a:lumOff val="40000"/>
                </a:schemeClr>
              </a:solidFill>
            </a:endParaRPr>
          </a:p>
        </p:txBody>
      </p:sp>
      <p:sp>
        <p:nvSpPr>
          <p:cNvPr id="3" name="Tekstvak 2">
            <a:extLst>
              <a:ext uri="{FF2B5EF4-FFF2-40B4-BE49-F238E27FC236}">
                <a16:creationId xmlns:a16="http://schemas.microsoft.com/office/drawing/2014/main" id="{6D8AD137-F690-6B21-B1AB-563AD1AB28D1}"/>
              </a:ext>
            </a:extLst>
          </p:cNvPr>
          <p:cNvSpPr txBox="1"/>
          <p:nvPr/>
        </p:nvSpPr>
        <p:spPr>
          <a:xfrm>
            <a:off x="7708781" y="5021016"/>
            <a:ext cx="1386668" cy="646331"/>
          </a:xfrm>
          <a:prstGeom prst="rect">
            <a:avLst/>
          </a:prstGeom>
          <a:noFill/>
        </p:spPr>
        <p:txBody>
          <a:bodyPr wrap="square">
            <a:spAutoFit/>
          </a:bodyPr>
          <a:lstStyle/>
          <a:p>
            <a:r>
              <a:rPr lang="nl-NL" sz="1200" b="0" i="1" u="none" strike="noStrike" dirty="0">
                <a:solidFill>
                  <a:srgbClr val="000000"/>
                </a:solidFill>
                <a:effectLst/>
                <a:latin typeface="Verdana" panose="020B0604030504040204" pitchFamily="34" charset="0"/>
                <a:ea typeface="Verdana" panose="020B0604030504040204" pitchFamily="34" charset="0"/>
                <a:hlinkClick r:id="rId2"/>
              </a:rPr>
              <a:t>LOWAN ontwikkellijnen kleuters </a:t>
            </a:r>
            <a:endParaRPr lang="nl-NL" sz="1200" dirty="0">
              <a:latin typeface="Verdana" panose="020B0604030504040204" pitchFamily="34" charset="0"/>
              <a:ea typeface="Verdana" panose="020B0604030504040204" pitchFamily="34" charset="0"/>
            </a:endParaRPr>
          </a:p>
        </p:txBody>
      </p:sp>
      <p:sp>
        <p:nvSpPr>
          <p:cNvPr id="7" name="Tekstvak 6">
            <a:extLst>
              <a:ext uri="{FF2B5EF4-FFF2-40B4-BE49-F238E27FC236}">
                <a16:creationId xmlns:a16="http://schemas.microsoft.com/office/drawing/2014/main" id="{112FA352-21B8-2306-FCDC-6E1AA332C85B}"/>
              </a:ext>
            </a:extLst>
          </p:cNvPr>
          <p:cNvSpPr txBox="1"/>
          <p:nvPr/>
        </p:nvSpPr>
        <p:spPr>
          <a:xfrm>
            <a:off x="2259106" y="5674290"/>
            <a:ext cx="6745045" cy="553998"/>
          </a:xfrm>
          <a:prstGeom prst="rect">
            <a:avLst/>
          </a:prstGeom>
          <a:noFill/>
        </p:spPr>
        <p:txBody>
          <a:bodyPr wrap="square" rtlCol="0">
            <a:spAutoFit/>
          </a:bodyPr>
          <a:lstStyle/>
          <a:p>
            <a:r>
              <a:rPr lang="nl-NL" sz="1100" b="0" i="1" dirty="0">
                <a:solidFill>
                  <a:srgbClr val="002060"/>
                </a:solidFill>
              </a:rPr>
              <a:t>Informatie deels gebaseerd op workshop ‘Het anderstalige jonge kind’, Saskia </a:t>
            </a:r>
            <a:r>
              <a:rPr lang="nl-NL" sz="1100" b="0" i="1" dirty="0" err="1">
                <a:solidFill>
                  <a:srgbClr val="002060"/>
                </a:solidFill>
              </a:rPr>
              <a:t>Versloot</a:t>
            </a:r>
            <a:r>
              <a:rPr lang="nl-NL" sz="1100" b="0" i="1" dirty="0">
                <a:solidFill>
                  <a:srgbClr val="002060"/>
                </a:solidFill>
              </a:rPr>
              <a:t>, IJsselgroep</a:t>
            </a:r>
          </a:p>
          <a:p>
            <a:endParaRPr lang="nl-NL" dirty="0"/>
          </a:p>
        </p:txBody>
      </p:sp>
    </p:spTree>
    <p:extLst>
      <p:ext uri="{BB962C8B-B14F-4D97-AF65-F5344CB8AC3E}">
        <p14:creationId xmlns:p14="http://schemas.microsoft.com/office/powerpoint/2010/main" val="3883305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16.0.6404"/>
  <p:tag name="SLIDO_PRESENTATION_ID" val="0e15cff1-aec5-4019-ab45-d1dbbcc74927"/>
  <p:tag name="SLIDO_EVENT_UUID" val="6b181452-019f-4f82-ac34-b7b2d995134d"/>
  <p:tag name="SLIDO_EVENT_SECTION_UUID" val="b9eb9faa-09d9-4113-9474-ab7df4e9d890"/>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Hoeken">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A9562C4BF03FA459E1D56DA20F13975" ma:contentTypeVersion="14" ma:contentTypeDescription="Een nieuw document maken." ma:contentTypeScope="" ma:versionID="ebcf857316314a960745be1aa342ae36">
  <xsd:schema xmlns:xsd="http://www.w3.org/2001/XMLSchema" xmlns:xs="http://www.w3.org/2001/XMLSchema" xmlns:p="http://schemas.microsoft.com/office/2006/metadata/properties" xmlns:ns2="6864acea-d3bd-4c27-a4a8-f1d3099c62e1" xmlns:ns3="80e05252-ead6-4743-ba73-a8acbaaa67b7" targetNamespace="http://schemas.microsoft.com/office/2006/metadata/properties" ma:root="true" ma:fieldsID="df32666154bd4c9b855abbd7424230c5" ns2:_="" ns3:_="">
    <xsd:import namespace="6864acea-d3bd-4c27-a4a8-f1d3099c62e1"/>
    <xsd:import namespace="80e05252-ead6-4743-ba73-a8acbaaa67b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64acea-d3bd-4c27-a4a8-f1d3099c62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Afbeeldingtags" ma:readOnly="false" ma:fieldId="{5cf76f15-5ced-4ddc-b409-7134ff3c332f}" ma:taxonomyMulti="true" ma:sspId="2db9c969-1241-44c7-90d2-66eab1129ddd"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0e05252-ead6-4743-ba73-a8acbaaa67b7"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19" nillable="true" ma:displayName="Taxonomy Catch All Column" ma:hidden="true" ma:list="{dcc9677e-6258-4bd2-81b4-51c8716779e3}" ma:internalName="TaxCatchAll" ma:showField="CatchAllData" ma:web="80e05252-ead6-4743-ba73-a8acbaaa67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0e05252-ead6-4743-ba73-a8acbaaa67b7" xsi:nil="true"/>
    <lcf76f155ced4ddcb4097134ff3c332f xmlns="6864acea-d3bd-4c27-a4a8-f1d3099c62e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52F02E5-0A5D-4E7C-A540-B11CABC1A864}"/>
</file>

<file path=customXml/itemProps2.xml><?xml version="1.0" encoding="utf-8"?>
<ds:datastoreItem xmlns:ds="http://schemas.openxmlformats.org/officeDocument/2006/customXml" ds:itemID="{76F9EF8F-BBBE-4B82-B5F0-5BA61F5E3A63}">
  <ds:schemaRefs>
    <ds:schemaRef ds:uri="http://schemas.microsoft.com/sharepoint/v3/contenttype/forms"/>
  </ds:schemaRefs>
</ds:datastoreItem>
</file>

<file path=customXml/itemProps3.xml><?xml version="1.0" encoding="utf-8"?>
<ds:datastoreItem xmlns:ds="http://schemas.openxmlformats.org/officeDocument/2006/customXml" ds:itemID="{E2F313EC-358E-46B8-A951-B126F8C59EDC}">
  <ds:schemaRefs>
    <ds:schemaRef ds:uri="2c6b88fd-cdb9-4555-b96c-5b041ec73eef"/>
    <ds:schemaRef ds:uri="428ee8d4-71d0-454e-a077-538047532eb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70</TotalTime>
  <Words>2246</Words>
  <Application>Microsoft Office PowerPoint</Application>
  <PresentationFormat>Diavoorstelling (4:3)</PresentationFormat>
  <Paragraphs>290</Paragraphs>
  <Slides>58</Slides>
  <Notes>6</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58</vt:i4>
      </vt:variant>
    </vt:vector>
  </HeadingPairs>
  <TitlesOfParts>
    <vt:vector size="66" baseType="lpstr">
      <vt:lpstr>Arial</vt:lpstr>
      <vt:lpstr>Calibri</vt:lpstr>
      <vt:lpstr>Franklin Gothic Book</vt:lpstr>
      <vt:lpstr>Franklin Gothic Medium</vt:lpstr>
      <vt:lpstr>Times New Roman</vt:lpstr>
      <vt:lpstr>Verdana</vt:lpstr>
      <vt:lpstr>Wingdings</vt:lpstr>
      <vt:lpstr>Hoeken</vt:lpstr>
      <vt:lpstr>PowerPoint-presentatie</vt:lpstr>
      <vt:lpstr>Even voorstellen</vt:lpstr>
      <vt:lpstr>De doelen van deze workshop</vt:lpstr>
      <vt:lpstr>programma</vt:lpstr>
      <vt:lpstr>Een nieuwkomer in groep 1</vt:lpstr>
      <vt:lpstr>De nt2-leerling in groep 1 –  Een nieuwe taal leren</vt:lpstr>
      <vt:lpstr>Als alles onbekend is…</vt:lpstr>
      <vt:lpstr>Het weer in het chinees</vt:lpstr>
      <vt:lpstr>het jonge kind</vt:lpstr>
      <vt:lpstr>De basis: veiligheid </vt:lpstr>
      <vt:lpstr>basisvoorwaarden</vt:lpstr>
      <vt:lpstr>Taal voor basisbehoeften</vt:lpstr>
      <vt:lpstr>Aandacht voor emoties</vt:lpstr>
      <vt:lpstr>gezien worden</vt:lpstr>
      <vt:lpstr>eerste weken</vt:lpstr>
      <vt:lpstr>Wat heeft een  NT2-leerling in te halen?</vt:lpstr>
      <vt:lpstr>Wat een nt2-leerling moet inhalen</vt:lpstr>
      <vt:lpstr>woordenschat &amp; taalaanbod </vt:lpstr>
      <vt:lpstr>Waarom woordenschatonderwijs?</vt:lpstr>
      <vt:lpstr>taalgroeimiddelen</vt:lpstr>
      <vt:lpstr>Keuzes maken in het woordaanbod</vt:lpstr>
      <vt:lpstr>Dat &amp; cat</vt:lpstr>
      <vt:lpstr>Hoe bied je woorden aan?</vt:lpstr>
      <vt:lpstr>De woordmuur</vt:lpstr>
      <vt:lpstr>de viertakt op een rij</vt:lpstr>
      <vt:lpstr>consolideren</vt:lpstr>
      <vt:lpstr>Gebruik in spontane taal</vt:lpstr>
      <vt:lpstr>Zien is snappen</vt:lpstr>
      <vt:lpstr>Rijke leeromgeving</vt:lpstr>
      <vt:lpstr>DE THEMATAFEL</vt:lpstr>
      <vt:lpstr>Activiteiten rondom de woordenschat</vt:lpstr>
      <vt:lpstr>DE WERKLES EN DE HOEKEN</vt:lpstr>
      <vt:lpstr>Liedjes en versjes</vt:lpstr>
      <vt:lpstr>PowerPoint-presentatie</vt:lpstr>
      <vt:lpstr>klankonderwijs</vt:lpstr>
      <vt:lpstr>Wat vragen wij van de kinderen?</vt:lpstr>
      <vt:lpstr>klankontwikkeling</vt:lpstr>
      <vt:lpstr>fonologie</vt:lpstr>
      <vt:lpstr>Klankles en zien is snappen</vt:lpstr>
      <vt:lpstr>De klankles</vt:lpstr>
      <vt:lpstr>NT2-Stappen in de klankles</vt:lpstr>
      <vt:lpstr>De klankmuur</vt:lpstr>
      <vt:lpstr>De Klankhoek</vt:lpstr>
      <vt:lpstr>Overige lesactiviteiten</vt:lpstr>
      <vt:lpstr>Andere lesactiviteiten</vt:lpstr>
      <vt:lpstr>Aandacht voor thuistalen</vt:lpstr>
      <vt:lpstr>PowerPoint-presentatie</vt:lpstr>
      <vt:lpstr>thuistaal</vt:lpstr>
      <vt:lpstr>Aandacht voor thuistalen</vt:lpstr>
      <vt:lpstr>WERELDKAART</vt:lpstr>
      <vt:lpstr>THUISTALEN INSPIRATIE</vt:lpstr>
      <vt:lpstr>THUISTALEN INSPIRATIE</vt:lpstr>
      <vt:lpstr>THUISTALEN INSPIRATIE</vt:lpstr>
      <vt:lpstr>THUISTALEN INSPIRATIE</vt:lpstr>
      <vt:lpstr>samenwerken  met ouders</vt:lpstr>
      <vt:lpstr>Samenwerken met ouders</vt:lpstr>
      <vt:lpstr>Bronnen – algemeen nt2</vt:lpstr>
      <vt:lpstr>bronnen: klankonderwijs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Yolanda Halbesma</dc:creator>
  <cp:lastModifiedBy>Floor de Bruin</cp:lastModifiedBy>
  <cp:revision>3</cp:revision>
  <cp:lastPrinted>2024-11-26T09:26:11Z</cp:lastPrinted>
  <dcterms:created xsi:type="dcterms:W3CDTF">2021-03-21T13:23:54Z</dcterms:created>
  <dcterms:modified xsi:type="dcterms:W3CDTF">2025-05-19T19:32:09Z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0x0101009A9562C4BF03FA459E1D56DA20F13975</vt:lpwstr>
  </property>
  <property fmtid="{D5CDD505-2E9C-101B-9397-08002B2CF9AE}" pid="3" name="MediaServiceImageTags">
    <vt:lpwstr/>
  </property>
</Properties>
</file>